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ink/ink1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71" r:id="rId4"/>
  </p:sldMasterIdLst>
  <p:notesMasterIdLst>
    <p:notesMasterId r:id="rId66"/>
  </p:notesMasterIdLst>
  <p:handoutMasterIdLst>
    <p:handoutMasterId r:id="rId67"/>
  </p:handoutMasterIdLst>
  <p:sldIdLst>
    <p:sldId id="1104" r:id="rId5"/>
    <p:sldId id="257" r:id="rId6"/>
    <p:sldId id="1106" r:id="rId7"/>
    <p:sldId id="1107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1192" r:id="rId17"/>
    <p:sldId id="274" r:id="rId18"/>
    <p:sldId id="1245" r:id="rId19"/>
    <p:sldId id="1246" r:id="rId20"/>
    <p:sldId id="277" r:id="rId21"/>
    <p:sldId id="278" r:id="rId22"/>
    <p:sldId id="1247" r:id="rId23"/>
    <p:sldId id="1248" r:id="rId24"/>
    <p:sldId id="1249" r:id="rId25"/>
    <p:sldId id="1250" r:id="rId26"/>
    <p:sldId id="1251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1252" r:id="rId35"/>
    <p:sldId id="1255" r:id="rId36"/>
    <p:sldId id="1254" r:id="rId37"/>
    <p:sldId id="294" r:id="rId38"/>
    <p:sldId id="1256" r:id="rId39"/>
    <p:sldId id="296" r:id="rId40"/>
    <p:sldId id="1257" r:id="rId41"/>
    <p:sldId id="298" r:id="rId42"/>
    <p:sldId id="299" r:id="rId43"/>
    <p:sldId id="342" r:id="rId44"/>
    <p:sldId id="300" r:id="rId45"/>
    <p:sldId id="322" r:id="rId46"/>
    <p:sldId id="1259" r:id="rId47"/>
    <p:sldId id="304" r:id="rId48"/>
    <p:sldId id="305" r:id="rId49"/>
    <p:sldId id="306" r:id="rId50"/>
    <p:sldId id="307" r:id="rId51"/>
    <p:sldId id="1260" r:id="rId52"/>
    <p:sldId id="1261" r:id="rId53"/>
    <p:sldId id="1258" r:id="rId54"/>
    <p:sldId id="1237" r:id="rId55"/>
    <p:sldId id="1263" r:id="rId56"/>
    <p:sldId id="1270" r:id="rId57"/>
    <p:sldId id="1271" r:id="rId58"/>
    <p:sldId id="339" r:id="rId59"/>
    <p:sldId id="1262" r:id="rId60"/>
    <p:sldId id="1238" r:id="rId61"/>
    <p:sldId id="1272" r:id="rId62"/>
    <p:sldId id="1239" r:id="rId63"/>
    <p:sldId id="1273" r:id="rId64"/>
    <p:sldId id="1135" r:id="rId65"/>
  </p:sldIdLst>
  <p:sldSz cx="12188825" cy="6858000"/>
  <p:notesSz cx="6858000" cy="9144000"/>
  <p:custDataLst>
    <p:tags r:id="rId6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AAE9"/>
    <a:srgbClr val="B3B3B3"/>
    <a:srgbClr val="DDDDDD"/>
    <a:srgbClr val="282828"/>
    <a:srgbClr val="282C33"/>
    <a:srgbClr val="F2F2F2"/>
    <a:srgbClr val="2D1341"/>
    <a:srgbClr val="7833AC"/>
    <a:srgbClr val="BFBFB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30B32-6385-1A42-8D0E-149183B5FCC4}" v="301" dt="2020-01-22T10:32:07.245"/>
    <p1510:client id="{10E61B8A-7426-562F-52B7-111845038F84}" v="45" dt="2020-02-11T21:15:57.938"/>
    <p1510:client id="{15877DBB-BE1B-B9EE-45FA-B69004BB9C5A}" v="101" dt="2020-02-11T22:06:13.645"/>
    <p1510:client id="{803B1441-F05D-D542-8265-BD4FD0A00415}" v="1354" dt="2020-01-22T15:15:23.996"/>
    <p1510:client id="{A55FB8F5-8FC7-28BC-CF2C-13549A873F4E}" v="3" dt="2020-02-11T21:17:42.199"/>
    <p1510:client id="{B24CDA25-D0EC-13B0-2918-D3EBBED80F47}" v="190" dt="2020-02-10T15:54:08.479"/>
    <p1510:client id="{D02DE656-A080-F34B-8CCD-8F9680D3BC3D}" v="2154" dt="2020-01-21T15:31:54.921"/>
    <p1510:client id="{DEFE1893-B564-444B-3A56-7C90B08270E1}" v="9" dt="2020-02-07T13:27:56.863"/>
    <p1510:client id="{F367E193-DBCA-F374-8402-698FE3BFB2D1}" v="8" dt="2020-01-24T12:08:23.929"/>
  </p1510:revLst>
</p1510:revInfo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4" autoAdjust="0"/>
    <p:restoredTop sz="92189" autoAdjust="0"/>
  </p:normalViewPr>
  <p:slideViewPr>
    <p:cSldViewPr snapToGrid="0" snapToObjects="1">
      <p:cViewPr varScale="1">
        <p:scale>
          <a:sx n="147" d="100"/>
          <a:sy n="147" d="100"/>
        </p:scale>
        <p:origin x="252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0648"/>
    </p:cViewPr>
  </p:sorterViewPr>
  <p:notesViewPr>
    <p:cSldViewPr snapToGrid="0" snapToObjects="1" showGuides="1">
      <p:cViewPr varScale="1">
        <p:scale>
          <a:sx n="121" d="100"/>
          <a:sy n="121" d="100"/>
        </p:scale>
        <p:origin x="642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2/12/2020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‹Nº›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2/12/2020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6443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8cc438f43_0_4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g38cc438f43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6792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8cc438f43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8cc438f43_0_6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g38cc438f43_0_6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2277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02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12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f24765591_1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f24765591_1_4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9" name="Google Shape;769;g3f24765591_1_4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8503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f24765591_1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f24765591_1_7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g3f24765591_1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4759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16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06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53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98a36817_5_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g3798a36817_5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5146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411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798a36817_5_3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g3798a36817_5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5939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798a36817_5_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g3798a36817_5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7714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798a36817_5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g3798a36817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2291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798a36817_5_5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g3798a36817_5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0348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798a36817_5_6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1" name="Google Shape;981;g3798a36817_5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9948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798a36817_5_7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g3798a36817_5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3369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00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38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10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798a36817_5_5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g3798a36817_5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235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3341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148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798a36817_5_6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g3798a36817_5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18582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366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38cc438f43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38cc438f43_0_9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4" name="Google Shape;1114;g38cc438f43_0_9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2991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38cc438f43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38cc438f43_0_9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9" name="Google Shape;1129;g38cc438f43_0_9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86181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38cc438f43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38cc438f43_0_9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129" name="Google Shape;1129;g38cc438f43_0_9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51456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38cc438f43_0_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38cc438f43_0_9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g38cc438f43_0_9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41167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4fa7fa3e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4fa7fa3e3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g4fa7fa3e3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83732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3798a36817_5_6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g3798a36817_5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85308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38cc438f43_0_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38cc438f43_0_9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0" name="Google Shape;1190;g38cc438f43_0_9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3326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8cc438f43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38cc438f4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30069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8694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38e652a812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g38e652a8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19893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34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0190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4fa7fa3e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4fa7fa3e3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g4fa7fa3e3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615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4900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67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346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38cc438f43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" name="Google Shape;2035;g38cc438f43_0_10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6" name="Google Shape;2036;g38cc438f43_0_10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67592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30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8cc438f43_0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38cc438f43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6622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0389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795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58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8cc438f43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38cc438f43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1815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9abf4b071_0_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g59abf4b071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5220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8cc438f43_0_3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38cc438f43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0693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8cc438f43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38cc438f4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143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4363" y="1679667"/>
            <a:ext cx="6400800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08812" y="2956717"/>
            <a:ext cx="4570379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3212" y="4231638"/>
            <a:ext cx="3657600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3212" y="4866638"/>
            <a:ext cx="3657600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3212" y="5655332"/>
            <a:ext cx="3657600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392865"/>
            <a:ext cx="1424385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0913" y="6453433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59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Blu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4413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 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170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0" y="1806122"/>
            <a:ext cx="5637213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1613" y="1806122"/>
            <a:ext cx="5637212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8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1213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013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/>
              <a:t>Sixth level</a:t>
            </a:r>
            <a:endParaRPr lang="en-US" dirty="0"/>
          </a:p>
          <a:p>
            <a:pPr lvl="6"/>
            <a:r>
              <a:rPr lang="en-US"/>
              <a:t>Seventh level</a:t>
            </a:r>
            <a:endParaRPr lang="en-US" dirty="0"/>
          </a:p>
          <a:p>
            <a:pPr lvl="7"/>
            <a:r>
              <a:rPr lang="en-US"/>
              <a:t>Eighth level</a:t>
            </a:r>
            <a:endParaRPr lang="en-US" dirty="0"/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1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4813" y="1600200"/>
            <a:ext cx="2894012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/>
              <a:t>Sixth level</a:t>
            </a:r>
            <a:endParaRPr lang="en-US" dirty="0"/>
          </a:p>
          <a:p>
            <a:pPr lvl="6"/>
            <a:r>
              <a:rPr lang="en-US"/>
              <a:t>Seventh level</a:t>
            </a:r>
            <a:endParaRPr lang="en-US" dirty="0"/>
          </a:p>
          <a:p>
            <a:pPr lvl="7"/>
            <a:r>
              <a:rPr lang="en-US" dirty="0"/>
              <a:t> </a:t>
            </a:r>
            <a:r>
              <a:rPr lang="en-US"/>
              <a:t>Eight level</a:t>
            </a:r>
            <a:endParaRPr lang="en-US" dirty="0"/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7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504" y="1600200"/>
            <a:ext cx="3346704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9676" y="1600200"/>
            <a:ext cx="3346704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792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/>
              <a:t>Sixth level</a:t>
            </a:r>
            <a:endParaRPr lang="en-US" dirty="0"/>
          </a:p>
          <a:p>
            <a:pPr lvl="6"/>
            <a:r>
              <a:rPr lang="en-US" dirty="0"/>
              <a:t> </a:t>
            </a:r>
            <a:r>
              <a:rPr lang="en-US"/>
              <a:t>Seventh level</a:t>
            </a:r>
            <a:endParaRPr lang="en-US" dirty="0"/>
          </a:p>
          <a:p>
            <a:pPr lvl="7"/>
            <a:r>
              <a:rPr lang="en-US" dirty="0"/>
              <a:t> </a:t>
            </a:r>
            <a:r>
              <a:rPr lang="en-US"/>
              <a:t>Eighth level</a:t>
            </a:r>
            <a:endParaRPr lang="en-US" dirty="0"/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34607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/>
              <a:t>Third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82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598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24181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rot="16200000">
            <a:off x="8594080" y="298526"/>
            <a:ext cx="3893271" cy="3296220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5019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92216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 ©2020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889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987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7705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588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5646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 userDrawn="1"/>
        </p:nvSpPr>
        <p:spPr bwMode="gray">
          <a:xfrm>
            <a:off x="4846201" y="-27162"/>
            <a:ext cx="7374601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5686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6889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699295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699295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699295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699295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699295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699295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2605" y="942851"/>
            <a:ext cx="2377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4982" y="944040"/>
            <a:ext cx="547018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5177" y="3853560"/>
            <a:ext cx="546823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3794" y="394645"/>
            <a:ext cx="548206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2605" y="944040"/>
            <a:ext cx="549395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2605" y="1913743"/>
            <a:ext cx="549395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3891" y="3304165"/>
            <a:ext cx="548109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2606" y="3853560"/>
            <a:ext cx="549394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2606" y="4823069"/>
            <a:ext cx="549394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2605" y="6217163"/>
            <a:ext cx="549395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095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6200" y="1906998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620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4361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4360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4360" y="-2220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5686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6889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699295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699295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699295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699295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699295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699295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2605" y="942851"/>
            <a:ext cx="2377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4982" y="944040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5177" y="3853560"/>
            <a:ext cx="549998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3794" y="391470"/>
            <a:ext cx="551381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2605" y="944040"/>
            <a:ext cx="552570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2605" y="2332376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2606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2606" y="4823069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2605" y="6213988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095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6200" y="1906998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620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4361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4360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4360" y="-2220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5686" y="-22209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6889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28091" y="-22209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699297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699297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69929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699296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699296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69929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699296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699296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699296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699296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2605" y="942852"/>
            <a:ext cx="2377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4982" y="944040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5177" y="3853560"/>
            <a:ext cx="549998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3794" y="391470"/>
            <a:ext cx="551381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2605" y="944040"/>
            <a:ext cx="552570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2605" y="1913743"/>
            <a:ext cx="552570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2606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2606" y="4823069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2605" y="6213988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0951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6200" y="1906999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6201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4360" y="2882358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4360" y="288235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4361" y="191374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4360" y="-27162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4361" y="-22206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3" y="-27163"/>
            <a:ext cx="4853096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‹Nº›</a:t>
              </a:fld>
              <a:endParaRPr lang="en-US" dirty="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5562" y="2638065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6130660" y="2664642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490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 userDrawn="1"/>
        </p:nvSpPr>
        <p:spPr bwMode="gray">
          <a:xfrm>
            <a:off x="4852551" y="1935282"/>
            <a:ext cx="7342623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5645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5645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48955" y="1942027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2550" y="1935282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5645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5645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48956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48956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48956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48955" y="1942027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2550" y="1935282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5647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5646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5646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5646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48956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48956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48956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 userDrawn="1"/>
        </p:nvSpPr>
        <p:spPr bwMode="gray">
          <a:xfrm rot="10800000" flipH="1">
            <a:off x="11648956" y="3880557"/>
            <a:ext cx="2571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 userDrawn="1"/>
        </p:nvSpPr>
        <p:spPr bwMode="gray">
          <a:xfrm rot="10800000" flipH="1">
            <a:off x="11651526" y="3881843"/>
            <a:ext cx="543648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 userDrawn="1"/>
        </p:nvSpPr>
        <p:spPr bwMode="gray">
          <a:xfrm rot="10800000" flipH="1">
            <a:off x="11648954" y="1942027"/>
            <a:ext cx="546220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 userDrawn="1"/>
        </p:nvSpPr>
        <p:spPr bwMode="gray">
          <a:xfrm rot="10800000" flipH="1">
            <a:off x="11650240" y="3335623"/>
            <a:ext cx="544934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 userDrawn="1"/>
        </p:nvSpPr>
        <p:spPr bwMode="gray">
          <a:xfrm rot="10800000" flipH="1">
            <a:off x="11648956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 userDrawn="1"/>
        </p:nvSpPr>
        <p:spPr bwMode="gray">
          <a:xfrm rot="10800000" flipH="1">
            <a:off x="11648956" y="3881843"/>
            <a:ext cx="546219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2550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7" y="1942027"/>
            <a:ext cx="4849643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086" y="2633056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8022" y="1515533"/>
            <a:ext cx="3735912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800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 userDrawn="1"/>
        </p:nvSpPr>
        <p:spPr bwMode="gray">
          <a:xfrm>
            <a:off x="4846201" y="-27162"/>
            <a:ext cx="7374601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 userDrawn="1"/>
        </p:nvGrpSpPr>
        <p:grpSpPr bwMode="gray">
          <a:xfrm>
            <a:off x="4846200" y="-27163"/>
            <a:ext cx="1939364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 userDrawn="1"/>
        </p:nvGrpSpPr>
        <p:grpSpPr bwMode="gray">
          <a:xfrm>
            <a:off x="-3443" y="-27163"/>
            <a:ext cx="4853096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‹Nº›</a:t>
              </a:fld>
              <a:endParaRPr lang="en-US" dirty="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5688" y="0"/>
            <a:ext cx="5403138" cy="6765925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6" y="2625191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17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 userDrawn="1"/>
        </p:nvSpPr>
        <p:spPr bwMode="hidden">
          <a:xfrm>
            <a:off x="5193" y="0"/>
            <a:ext cx="4329112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49846" y="2509012"/>
            <a:ext cx="45719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667000"/>
            <a:ext cx="5351463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221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679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29912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1" y="3728720"/>
            <a:ext cx="6427328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 dirty="0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5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11673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484060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2"/>
          <a:stretch/>
        </p:blipFill>
        <p:spPr bwMode="ltGray">
          <a:xfrm>
            <a:off x="4238571" y="0"/>
            <a:ext cx="7949373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965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</a:rPr>
              <a:t>Click here to download the font: </a:t>
            </a:r>
            <a:r>
              <a:rPr lang="en-US" sz="1800" dirty="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 dirty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0895" y="2249109"/>
            <a:ext cx="5115292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3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289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324753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120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378" y="3450868"/>
            <a:ext cx="596123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4768725"/>
            <a:ext cx="6863048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947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55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1601" y="5726367"/>
            <a:ext cx="4126506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3600" y="3886200"/>
            <a:ext cx="4364038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</a:t>
            </a: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5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</p:spPr>
        <p:txBody>
          <a:bodyPr wrap="none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04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9059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Green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 userDrawn="1"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4413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0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6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  <p:sldLayoutId id="2147483886" r:id="rId15"/>
    <p:sldLayoutId id="2147483887" r:id="rId16"/>
    <p:sldLayoutId id="2147483888" r:id="rId17"/>
    <p:sldLayoutId id="2147483889" r:id="rId18"/>
    <p:sldLayoutId id="2147483890" r:id="rId19"/>
    <p:sldLayoutId id="2147483891" r:id="rId20"/>
    <p:sldLayoutId id="2147483892" r:id="rId21"/>
    <p:sldLayoutId id="2147483893" r:id="rId22"/>
    <p:sldLayoutId id="2147483894" r:id="rId23"/>
    <p:sldLayoutId id="2147483895" r:id="rId24"/>
    <p:sldLayoutId id="2147483896" r:id="rId25"/>
    <p:sldLayoutId id="2147483897" r:id="rId26"/>
    <p:sldLayoutId id="2147483898" r:id="rId27"/>
    <p:sldLayoutId id="2147483905" r:id="rId28"/>
    <p:sldLayoutId id="2147483900" r:id="rId29"/>
    <p:sldLayoutId id="2147483901" r:id="rId30"/>
    <p:sldLayoutId id="2147483902" r:id="rId31"/>
    <p:sldLayoutId id="2147483903" r:id="rId32"/>
    <p:sldLayoutId id="2147483906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ckalytics.com/cncf?module=kubernet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hyperlink" Target="https://kubernetes.slack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home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kubernetes" TargetMode="External"/><Relationship Id="rId5" Type="http://schemas.openxmlformats.org/officeDocument/2006/relationships/hyperlink" Target="https://www.cncf.io/" TargetMode="External"/><Relationship Id="rId4" Type="http://schemas.openxmlformats.org/officeDocument/2006/relationships/hyperlink" Target="https://docs.bitnami.com/kubernetes/how-to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bitnami.com/aws/infrastructure/kubernetes-sandbox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hyperlink" Target="https://bitnami.com/stack/kubernetes-sandbox/cloud/aw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minikub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ithub.com/kubernetes/minikube/releases/tag/v0.26.1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hub.docker.com/r/bitnami/mongdob/" TargetMode="Externa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mpizmor/bootcamp-k8s-202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ct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kubectl/cheatsheet/#kubectl-context-and-configuratio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loudscaling.com/blog/cloud-computing/the-history-of-pets-vs-cattl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antis/virtle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overview/working-with-objects/kubernetes-object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api-reference/v1/definitions/#_v1_pod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kubernetes.io/docs/user-guide/pod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overview/working-with-objects/labels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user-guide/replicasets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generated/kubernetes-api/v1.10/#deployment-v1-app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workloads/controllers/deployment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generated/kubernetes-api/v1.10/#deployment-v1-app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services-networking/service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generated/kubernetes-api/v1.10/#service-v1-cor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services-networking/service/#dn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kubernetes.io/docs/concepts/services-networking/dns-pod-service/#servic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cncf.io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nami/bitnami-docker-mysql#configuratio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configuration/secret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ithub.com/bitnami-labs/sealed-secrets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cluster-administration/manage-deployment/#canary-deployment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configure-pod-container/configure-liveness-readiness-probes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bitnami/bitnami-docker-wordpress#configur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pub43438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configure-pod-container/configure-liveness-readiness-probes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ordpress.org/plugins/hyperdb" TargetMode="External"/><Relationship Id="rId4" Type="http://schemas.openxmlformats.org/officeDocument/2006/relationships/hyperlink" Target="https://kubernetes.io/docs/concepts/configuration/manage-compute-resources-container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942F4-4481-49D5-A1C7-C4E59A4F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Bootcamp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3D73F-7BC1-42DA-A44F-A1946C37576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193280" y="2956717"/>
            <a:ext cx="4385912" cy="700882"/>
          </a:xfrm>
        </p:spPr>
        <p:txBody>
          <a:bodyPr/>
          <a:lstStyle/>
          <a:p>
            <a:r>
              <a:rPr lang="en-US" dirty="0"/>
              <a:t>Session 03: Introduction to K8s</a:t>
            </a:r>
            <a:endParaRPr lang="en-US" dirty="0">
              <a:solidFill>
                <a:schemeClr val="accent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B2B52-99C3-4EA1-911E-A03661CD7A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23212" y="3886358"/>
            <a:ext cx="3657600" cy="700882"/>
          </a:xfrm>
        </p:spPr>
        <p:txBody>
          <a:bodyPr/>
          <a:lstStyle/>
          <a:p>
            <a:r>
              <a:rPr lang="en-US"/>
              <a:t>Tomas Pizarro Moreno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09810B-F595-BF45-A7E3-E95AD289A5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724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0"/>
          <p:cNvSpPr txBox="1">
            <a:spLocks noGrp="1"/>
          </p:cNvSpPr>
          <p:nvPr>
            <p:ph type="subTitle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Kubernetes Lineage</a:t>
            </a:r>
            <a:endParaRPr/>
          </a:p>
          <a:p>
            <a:pPr marL="0" indent="0">
              <a:spcBef>
                <a:spcPts val="0"/>
              </a:spcBef>
            </a:pPr>
            <a:endParaRPr/>
          </a:p>
        </p:txBody>
      </p:sp>
      <p:sp>
        <p:nvSpPr>
          <p:cNvPr id="625" name="Google Shape;625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Introduction</a:t>
            </a:r>
            <a:endParaRPr/>
          </a:p>
        </p:txBody>
      </p:sp>
      <p:sp>
        <p:nvSpPr>
          <p:cNvPr id="628" name="Google Shape;628;p70"/>
          <p:cNvSpPr txBox="1"/>
          <p:nvPr/>
        </p:nvSpPr>
        <p:spPr>
          <a:xfrm>
            <a:off x="2592996" y="1710267"/>
            <a:ext cx="8716884" cy="4097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285664" indent="-298360">
              <a:buClr>
                <a:schemeClr val="bg2">
                  <a:lumMod val="75000"/>
                </a:schemeClr>
              </a:buClr>
              <a:buSzPts val="1800"/>
              <a:buChar char="•"/>
            </a:pP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Open Source in June 2014 (6 years old)</a:t>
            </a:r>
            <a:endParaRPr sz="22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285664" indent="-298360"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Char char="•"/>
            </a:pP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+2K contributors</a:t>
            </a:r>
            <a:endParaRPr sz="22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285664" indent="-298360"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Char char="•"/>
            </a:pP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~80K commits</a:t>
            </a:r>
            <a:endParaRPr sz="22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285664" indent="-298360"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Char char="•"/>
            </a:pP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Second Biggest Golang project on GitHub (Docker #1)</a:t>
            </a:r>
            <a:endParaRPr sz="22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285664" indent="-298360"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Char char="•"/>
            </a:pP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Google &amp; Red Hat lead contributors (check </a:t>
            </a:r>
            <a:r>
              <a:rPr lang="en-US" sz="2200" u="sng" dirty="0">
                <a:solidFill>
                  <a:srgbClr val="404040"/>
                </a:solidFill>
                <a:ea typeface="Calibri"/>
                <a:cs typeface="Calibri"/>
                <a:sym typeface="Calibri"/>
                <a:hlinkClick r:id="rId3"/>
              </a:rPr>
              <a:t>contribution by company</a:t>
            </a: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)</a:t>
            </a:r>
            <a:endParaRPr sz="22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285664" indent="-298360"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Char char="•"/>
            </a:pP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+30K people on Slack (</a:t>
            </a:r>
            <a:r>
              <a:rPr lang="en-US" sz="2200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4"/>
              </a:rPr>
              <a:t>https://kubernetes.slack.com</a:t>
            </a: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)</a:t>
            </a:r>
            <a:endParaRPr sz="22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285664" indent="-298360"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Char char="•"/>
            </a:pP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1 major release every 3 months (currently 1.17)</a:t>
            </a:r>
            <a:endParaRPr sz="22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70"/>
          <p:cNvSpPr/>
          <p:nvPr/>
        </p:nvSpPr>
        <p:spPr>
          <a:xfrm>
            <a:off x="2075109" y="1557867"/>
            <a:ext cx="571351" cy="4290488"/>
          </a:xfrm>
          <a:prstGeom prst="leftBracket">
            <a:avLst>
              <a:gd name="adj" fmla="val 0"/>
            </a:avLst>
          </a:prstGeom>
          <a:noFill/>
          <a:ln w="12700" cap="flat" cmpd="sng">
            <a:solidFill>
              <a:srgbClr val="40B65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endParaRPr sz="1350">
              <a:solidFill>
                <a:srgbClr val="EF43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13851" y="3198407"/>
            <a:ext cx="883570" cy="856877"/>
          </a:xfrm>
          <a:prstGeom prst="rect">
            <a:avLst/>
          </a:prstGeom>
          <a:noFill/>
          <a:ln w="539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81398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1"/>
          <p:cNvSpPr txBox="1">
            <a:spLocks noGrp="1"/>
          </p:cNvSpPr>
          <p:nvPr>
            <p:ph type="subTitle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What is it really?</a:t>
            </a:r>
            <a:endParaRPr/>
          </a:p>
        </p:txBody>
      </p:sp>
      <p:sp>
        <p:nvSpPr>
          <p:cNvPr id="635" name="Google Shape;635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Introduction</a:t>
            </a:r>
            <a:endParaRPr/>
          </a:p>
        </p:txBody>
      </p:sp>
      <p:sp>
        <p:nvSpPr>
          <p:cNvPr id="638" name="Google Shape;638;p71"/>
          <p:cNvSpPr txBox="1"/>
          <p:nvPr/>
        </p:nvSpPr>
        <p:spPr>
          <a:xfrm>
            <a:off x="621366" y="1224998"/>
            <a:ext cx="9680873" cy="248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285664" indent="-298360">
              <a:buClr>
                <a:schemeClr val="bg2">
                  <a:lumMod val="75000"/>
                </a:schemeClr>
              </a:buClr>
              <a:buSzPts val="1800"/>
              <a:buChar char="•"/>
            </a:pPr>
            <a:r>
              <a:rPr lang="en-US" sz="2000" dirty="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A cluster manager</a:t>
            </a:r>
            <a:endParaRPr sz="2000" dirty="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664" indent="-298360"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Char char="•"/>
            </a:pPr>
            <a:r>
              <a:rPr lang="en-US" sz="2000" dirty="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A scheduler to place containers in a cluster</a:t>
            </a:r>
            <a:endParaRPr sz="2000" dirty="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664" indent="-298360"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Char char="•"/>
            </a:pPr>
            <a:r>
              <a:rPr lang="en-US" sz="2000" dirty="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Lots of HA features</a:t>
            </a:r>
            <a:endParaRPr sz="2000" dirty="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664" indent="-298360"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Char char="•"/>
            </a:pPr>
            <a:r>
              <a:rPr lang="en-US" sz="2000" dirty="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Geared towards managing apps at scale</a:t>
            </a:r>
            <a:endParaRPr sz="2000" dirty="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664" indent="-285664"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600"/>
              <a:buChar char="•"/>
            </a:pPr>
            <a:r>
              <a:rPr lang="en-US" sz="2000" dirty="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Deployed as services on VMs or Bare-metal machines </a:t>
            </a:r>
            <a:br>
              <a:rPr lang="en-US" sz="2000" dirty="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0425" lvl="1" indent="-11109">
              <a:spcBef>
                <a:spcPts val="600"/>
              </a:spcBef>
            </a:pPr>
            <a:endParaRPr sz="2000" b="1" dirty="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0425" lvl="1" indent="-11109">
              <a:spcBef>
                <a:spcPts val="600"/>
              </a:spcBef>
            </a:pPr>
            <a:endParaRPr sz="2000" b="1" dirty="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71"/>
          <p:cNvSpPr/>
          <p:nvPr/>
        </p:nvSpPr>
        <p:spPr>
          <a:xfrm>
            <a:off x="2254712" y="6209040"/>
            <a:ext cx="6868811" cy="255833"/>
          </a:xfrm>
          <a:prstGeom prst="rect">
            <a:avLst/>
          </a:prstGeom>
          <a:solidFill>
            <a:srgbClr val="1F567A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Kubernetes Architecture</a:t>
            </a:r>
            <a:endParaRPr sz="11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0" name="Google Shape;640;p71"/>
          <p:cNvGrpSpPr/>
          <p:nvPr/>
        </p:nvGrpSpPr>
        <p:grpSpPr>
          <a:xfrm>
            <a:off x="3497582" y="5486873"/>
            <a:ext cx="628000" cy="613484"/>
            <a:chOff x="2803133" y="4136206"/>
            <a:chExt cx="1494916" cy="1606397"/>
          </a:xfrm>
        </p:grpSpPr>
        <p:grpSp>
          <p:nvGrpSpPr>
            <p:cNvPr id="641" name="Google Shape;641;p71"/>
            <p:cNvGrpSpPr/>
            <p:nvPr/>
          </p:nvGrpSpPr>
          <p:grpSpPr>
            <a:xfrm>
              <a:off x="2803133" y="4136206"/>
              <a:ext cx="1494916" cy="1606397"/>
              <a:chOff x="2812341" y="4784072"/>
              <a:chExt cx="422400" cy="453900"/>
            </a:xfrm>
          </p:grpSpPr>
          <p:sp>
            <p:nvSpPr>
              <p:cNvPr id="642" name="Google Shape;642;p71"/>
              <p:cNvSpPr/>
              <p:nvPr/>
            </p:nvSpPr>
            <p:spPr>
              <a:xfrm>
                <a:off x="2945691" y="4925733"/>
                <a:ext cx="155700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035" y="5159"/>
                    </a:moveTo>
                    <a:lnTo>
                      <a:pt x="60035" y="5159"/>
                    </a:lnTo>
                    <a:cubicBezTo>
                      <a:pt x="45327" y="5159"/>
                      <a:pt x="31538" y="10812"/>
                      <a:pt x="21213" y="21201"/>
                    </a:cubicBezTo>
                    <a:cubicBezTo>
                      <a:pt x="10819" y="31590"/>
                      <a:pt x="5091" y="45300"/>
                      <a:pt x="5091" y="60000"/>
                    </a:cubicBezTo>
                    <a:cubicBezTo>
                      <a:pt x="5091" y="74628"/>
                      <a:pt x="10819" y="88409"/>
                      <a:pt x="21213" y="98798"/>
                    </a:cubicBezTo>
                    <a:cubicBezTo>
                      <a:pt x="31538" y="109116"/>
                      <a:pt x="45327" y="114840"/>
                      <a:pt x="60035" y="114840"/>
                    </a:cubicBezTo>
                    <a:cubicBezTo>
                      <a:pt x="74672" y="114840"/>
                      <a:pt x="88461" y="109116"/>
                      <a:pt x="98786" y="98798"/>
                    </a:cubicBezTo>
                    <a:cubicBezTo>
                      <a:pt x="109180" y="88409"/>
                      <a:pt x="114908" y="74628"/>
                      <a:pt x="114908" y="60000"/>
                    </a:cubicBezTo>
                    <a:cubicBezTo>
                      <a:pt x="114908" y="45300"/>
                      <a:pt x="109180" y="31590"/>
                      <a:pt x="98856" y="21201"/>
                    </a:cubicBezTo>
                    <a:cubicBezTo>
                      <a:pt x="88461" y="10812"/>
                      <a:pt x="74672" y="5159"/>
                      <a:pt x="60035" y="5159"/>
                    </a:cubicBezTo>
                    <a:close/>
                    <a:moveTo>
                      <a:pt x="60035" y="120000"/>
                    </a:moveTo>
                    <a:lnTo>
                      <a:pt x="60035" y="120000"/>
                    </a:lnTo>
                    <a:cubicBezTo>
                      <a:pt x="43983" y="120000"/>
                      <a:pt x="28921" y="113710"/>
                      <a:pt x="17536" y="102402"/>
                    </a:cubicBezTo>
                    <a:cubicBezTo>
                      <a:pt x="6222" y="91095"/>
                      <a:pt x="0" y="76042"/>
                      <a:pt x="0" y="60000"/>
                    </a:cubicBezTo>
                    <a:cubicBezTo>
                      <a:pt x="0" y="43957"/>
                      <a:pt x="6222" y="28904"/>
                      <a:pt x="17536" y="17597"/>
                    </a:cubicBezTo>
                    <a:cubicBezTo>
                      <a:pt x="28921" y="6219"/>
                      <a:pt x="43983" y="0"/>
                      <a:pt x="60035" y="0"/>
                    </a:cubicBezTo>
                    <a:cubicBezTo>
                      <a:pt x="76016" y="0"/>
                      <a:pt x="91078" y="6219"/>
                      <a:pt x="102463" y="17597"/>
                    </a:cubicBezTo>
                    <a:cubicBezTo>
                      <a:pt x="113777" y="28904"/>
                      <a:pt x="119999" y="43957"/>
                      <a:pt x="119999" y="60000"/>
                    </a:cubicBezTo>
                    <a:cubicBezTo>
                      <a:pt x="119999" y="76042"/>
                      <a:pt x="113777" y="91095"/>
                      <a:pt x="102463" y="102402"/>
                    </a:cubicBezTo>
                    <a:cubicBezTo>
                      <a:pt x="91149" y="113710"/>
                      <a:pt x="76016" y="120000"/>
                      <a:pt x="60035" y="120000"/>
                    </a:cubicBezTo>
                    <a:close/>
                  </a:path>
                </a:pathLst>
              </a:custGeom>
              <a:solidFill>
                <a:srgbClr val="1F567A"/>
              </a:solidFill>
              <a:ln w="9525" cap="flat" cmpd="sng">
                <a:solidFill>
                  <a:srgbClr val="1F567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45688" rIns="91401" bIns="45688" anchor="t" anchorCtr="0">
                <a:noAutofit/>
              </a:bodyPr>
              <a:lstStyle/>
              <a:p>
                <a:endParaRPr sz="1350">
                  <a:solidFill>
                    <a:srgbClr val="EF432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71"/>
              <p:cNvSpPr/>
              <p:nvPr/>
            </p:nvSpPr>
            <p:spPr>
              <a:xfrm>
                <a:off x="2812341" y="4784072"/>
                <a:ext cx="422400" cy="453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1289" y="117323"/>
                    </a:moveTo>
                    <a:lnTo>
                      <a:pt x="51289" y="117323"/>
                    </a:lnTo>
                    <a:lnTo>
                      <a:pt x="61836" y="118031"/>
                    </a:lnTo>
                    <a:cubicBezTo>
                      <a:pt x="63672" y="112888"/>
                      <a:pt x="66243" y="105646"/>
                      <a:pt x="66453" y="104990"/>
                    </a:cubicBezTo>
                    <a:cubicBezTo>
                      <a:pt x="66480" y="104885"/>
                      <a:pt x="66506" y="104806"/>
                      <a:pt x="66558" y="104727"/>
                    </a:cubicBezTo>
                    <a:cubicBezTo>
                      <a:pt x="66689" y="104465"/>
                      <a:pt x="66952" y="104281"/>
                      <a:pt x="67240" y="104255"/>
                    </a:cubicBezTo>
                    <a:cubicBezTo>
                      <a:pt x="72435" y="103389"/>
                      <a:pt x="77367" y="101683"/>
                      <a:pt x="81906" y="99138"/>
                    </a:cubicBezTo>
                    <a:cubicBezTo>
                      <a:pt x="82195" y="98980"/>
                      <a:pt x="82588" y="98980"/>
                      <a:pt x="82877" y="99164"/>
                    </a:cubicBezTo>
                    <a:lnTo>
                      <a:pt x="94368" y="106669"/>
                    </a:lnTo>
                    <a:lnTo>
                      <a:pt x="102317" y="99741"/>
                    </a:lnTo>
                    <a:lnTo>
                      <a:pt x="96309" y="87172"/>
                    </a:lnTo>
                    <a:cubicBezTo>
                      <a:pt x="96178" y="86857"/>
                      <a:pt x="96204" y="86490"/>
                      <a:pt x="96414" y="86201"/>
                    </a:cubicBezTo>
                    <a:cubicBezTo>
                      <a:pt x="99510" y="81898"/>
                      <a:pt x="101792" y="77200"/>
                      <a:pt x="103209" y="72241"/>
                    </a:cubicBezTo>
                    <a:cubicBezTo>
                      <a:pt x="103314" y="71900"/>
                      <a:pt x="103576" y="71637"/>
                      <a:pt x="103917" y="71559"/>
                    </a:cubicBezTo>
                    <a:lnTo>
                      <a:pt x="117297" y="68698"/>
                    </a:lnTo>
                    <a:lnTo>
                      <a:pt x="118032" y="58150"/>
                    </a:lnTo>
                    <a:lnTo>
                      <a:pt x="104940" y="53479"/>
                    </a:lnTo>
                    <a:cubicBezTo>
                      <a:pt x="104599" y="53347"/>
                      <a:pt x="104363" y="53059"/>
                      <a:pt x="104311" y="52718"/>
                    </a:cubicBezTo>
                    <a:cubicBezTo>
                      <a:pt x="103471" y="47574"/>
                      <a:pt x="101792" y="42667"/>
                      <a:pt x="99274" y="38128"/>
                    </a:cubicBezTo>
                    <a:cubicBezTo>
                      <a:pt x="99116" y="37839"/>
                      <a:pt x="99116" y="37472"/>
                      <a:pt x="99274" y="37183"/>
                    </a:cubicBezTo>
                    <a:cubicBezTo>
                      <a:pt x="99326" y="37130"/>
                      <a:pt x="99352" y="37078"/>
                      <a:pt x="99405" y="37026"/>
                    </a:cubicBezTo>
                    <a:lnTo>
                      <a:pt x="106672" y="25663"/>
                    </a:lnTo>
                    <a:lnTo>
                      <a:pt x="99746" y="17686"/>
                    </a:lnTo>
                    <a:lnTo>
                      <a:pt x="87205" y="23590"/>
                    </a:lnTo>
                    <a:cubicBezTo>
                      <a:pt x="86891" y="23748"/>
                      <a:pt x="86523" y="23695"/>
                      <a:pt x="86235" y="23511"/>
                    </a:cubicBezTo>
                    <a:cubicBezTo>
                      <a:pt x="81958" y="20415"/>
                      <a:pt x="77262" y="18132"/>
                      <a:pt x="72304" y="16715"/>
                    </a:cubicBezTo>
                    <a:cubicBezTo>
                      <a:pt x="71963" y="16636"/>
                      <a:pt x="71727" y="16348"/>
                      <a:pt x="71648" y="16006"/>
                    </a:cubicBezTo>
                    <a:lnTo>
                      <a:pt x="68736" y="2676"/>
                    </a:lnTo>
                    <a:lnTo>
                      <a:pt x="58189" y="1941"/>
                    </a:lnTo>
                    <a:lnTo>
                      <a:pt x="53493" y="14931"/>
                    </a:lnTo>
                    <a:cubicBezTo>
                      <a:pt x="53467" y="15009"/>
                      <a:pt x="53441" y="15088"/>
                      <a:pt x="53414" y="15141"/>
                    </a:cubicBezTo>
                    <a:cubicBezTo>
                      <a:pt x="53283" y="15403"/>
                      <a:pt x="53021" y="15587"/>
                      <a:pt x="52732" y="15639"/>
                    </a:cubicBezTo>
                    <a:cubicBezTo>
                      <a:pt x="47590" y="16479"/>
                      <a:pt x="42684" y="18184"/>
                      <a:pt x="38119" y="20730"/>
                    </a:cubicBezTo>
                    <a:cubicBezTo>
                      <a:pt x="37857" y="20861"/>
                      <a:pt x="37542" y="20887"/>
                      <a:pt x="37280" y="20756"/>
                    </a:cubicBezTo>
                    <a:cubicBezTo>
                      <a:pt x="37149" y="20704"/>
                      <a:pt x="37070" y="20651"/>
                      <a:pt x="36965" y="20546"/>
                    </a:cubicBezTo>
                    <a:lnTo>
                      <a:pt x="25658" y="13304"/>
                    </a:lnTo>
                    <a:lnTo>
                      <a:pt x="17708" y="20205"/>
                    </a:lnTo>
                    <a:lnTo>
                      <a:pt x="24031" y="32223"/>
                    </a:lnTo>
                    <a:cubicBezTo>
                      <a:pt x="24188" y="32538"/>
                      <a:pt x="24162" y="32932"/>
                      <a:pt x="23952" y="33221"/>
                    </a:cubicBezTo>
                    <a:cubicBezTo>
                      <a:pt x="20647" y="37655"/>
                      <a:pt x="18233" y="42562"/>
                      <a:pt x="16790" y="47784"/>
                    </a:cubicBezTo>
                    <a:cubicBezTo>
                      <a:pt x="16685" y="48125"/>
                      <a:pt x="16423" y="48362"/>
                      <a:pt x="16055" y="48440"/>
                    </a:cubicBezTo>
                    <a:lnTo>
                      <a:pt x="2702" y="51274"/>
                    </a:lnTo>
                    <a:lnTo>
                      <a:pt x="1967" y="61797"/>
                    </a:lnTo>
                    <a:lnTo>
                      <a:pt x="15111" y="66520"/>
                    </a:lnTo>
                    <a:cubicBezTo>
                      <a:pt x="15426" y="66625"/>
                      <a:pt x="15662" y="66914"/>
                      <a:pt x="15741" y="67255"/>
                    </a:cubicBezTo>
                    <a:cubicBezTo>
                      <a:pt x="16580" y="72425"/>
                      <a:pt x="18312" y="77358"/>
                      <a:pt x="20883" y="81924"/>
                    </a:cubicBezTo>
                    <a:cubicBezTo>
                      <a:pt x="21066" y="82239"/>
                      <a:pt x="21040" y="82632"/>
                      <a:pt x="20857" y="82921"/>
                    </a:cubicBezTo>
                    <a:lnTo>
                      <a:pt x="13327" y="94388"/>
                    </a:lnTo>
                    <a:lnTo>
                      <a:pt x="20253" y="102366"/>
                    </a:lnTo>
                    <a:lnTo>
                      <a:pt x="32846" y="96278"/>
                    </a:lnTo>
                    <a:cubicBezTo>
                      <a:pt x="33161" y="96146"/>
                      <a:pt x="33528" y="96173"/>
                      <a:pt x="33817" y="96383"/>
                    </a:cubicBezTo>
                    <a:cubicBezTo>
                      <a:pt x="38119" y="99479"/>
                      <a:pt x="42868" y="101762"/>
                      <a:pt x="47879" y="103179"/>
                    </a:cubicBezTo>
                    <a:cubicBezTo>
                      <a:pt x="48272" y="103284"/>
                      <a:pt x="48535" y="103599"/>
                      <a:pt x="48587" y="103993"/>
                    </a:cubicBezTo>
                    <a:cubicBezTo>
                      <a:pt x="48587" y="104045"/>
                      <a:pt x="48587" y="104071"/>
                      <a:pt x="48587" y="104097"/>
                    </a:cubicBezTo>
                    <a:cubicBezTo>
                      <a:pt x="48692" y="104990"/>
                      <a:pt x="50240" y="112337"/>
                      <a:pt x="51289" y="117323"/>
                    </a:cubicBezTo>
                    <a:close/>
                    <a:moveTo>
                      <a:pt x="62492" y="120000"/>
                    </a:moveTo>
                    <a:lnTo>
                      <a:pt x="62492" y="120000"/>
                    </a:lnTo>
                    <a:cubicBezTo>
                      <a:pt x="62466" y="120000"/>
                      <a:pt x="62439" y="120000"/>
                      <a:pt x="62413" y="119973"/>
                    </a:cubicBezTo>
                    <a:lnTo>
                      <a:pt x="50450" y="119160"/>
                    </a:lnTo>
                    <a:cubicBezTo>
                      <a:pt x="50030" y="119134"/>
                      <a:pt x="49663" y="118819"/>
                      <a:pt x="49584" y="118399"/>
                    </a:cubicBezTo>
                    <a:cubicBezTo>
                      <a:pt x="47826" y="110185"/>
                      <a:pt x="47039" y="106538"/>
                      <a:pt x="46829" y="104858"/>
                    </a:cubicBezTo>
                    <a:cubicBezTo>
                      <a:pt x="41976" y="103415"/>
                      <a:pt x="37385" y="101211"/>
                      <a:pt x="33161" y="98246"/>
                    </a:cubicBezTo>
                    <a:lnTo>
                      <a:pt x="20437" y="104386"/>
                    </a:lnTo>
                    <a:cubicBezTo>
                      <a:pt x="20043" y="104570"/>
                      <a:pt x="19571" y="104465"/>
                      <a:pt x="19282" y="104150"/>
                    </a:cubicBezTo>
                    <a:lnTo>
                      <a:pt x="11412" y="95097"/>
                    </a:lnTo>
                    <a:cubicBezTo>
                      <a:pt x="11123" y="94782"/>
                      <a:pt x="11097" y="94310"/>
                      <a:pt x="11333" y="93968"/>
                    </a:cubicBezTo>
                    <a:lnTo>
                      <a:pt x="18941" y="82344"/>
                    </a:lnTo>
                    <a:cubicBezTo>
                      <a:pt x="16501" y="77909"/>
                      <a:pt x="14822" y="73107"/>
                      <a:pt x="13957" y="68121"/>
                    </a:cubicBezTo>
                    <a:lnTo>
                      <a:pt x="655" y="63345"/>
                    </a:lnTo>
                    <a:cubicBezTo>
                      <a:pt x="262" y="63214"/>
                      <a:pt x="0" y="62820"/>
                      <a:pt x="26" y="62401"/>
                    </a:cubicBezTo>
                    <a:lnTo>
                      <a:pt x="839" y="50435"/>
                    </a:lnTo>
                    <a:cubicBezTo>
                      <a:pt x="891" y="49989"/>
                      <a:pt x="1180" y="49647"/>
                      <a:pt x="1600" y="49569"/>
                    </a:cubicBezTo>
                    <a:lnTo>
                      <a:pt x="15111" y="46708"/>
                    </a:lnTo>
                    <a:cubicBezTo>
                      <a:pt x="16606" y="41670"/>
                      <a:pt x="18941" y="36921"/>
                      <a:pt x="22063" y="32591"/>
                    </a:cubicBezTo>
                    <a:lnTo>
                      <a:pt x="15688" y="20441"/>
                    </a:lnTo>
                    <a:cubicBezTo>
                      <a:pt x="15478" y="20048"/>
                      <a:pt x="15557" y="19549"/>
                      <a:pt x="15898" y="19260"/>
                    </a:cubicBezTo>
                    <a:lnTo>
                      <a:pt x="24949" y="11388"/>
                    </a:lnTo>
                    <a:cubicBezTo>
                      <a:pt x="25264" y="11126"/>
                      <a:pt x="25710" y="11073"/>
                      <a:pt x="26077" y="11309"/>
                    </a:cubicBezTo>
                    <a:lnTo>
                      <a:pt x="37726" y="18788"/>
                    </a:lnTo>
                    <a:cubicBezTo>
                      <a:pt x="42160" y="16374"/>
                      <a:pt x="46908" y="14721"/>
                      <a:pt x="51867" y="13855"/>
                    </a:cubicBezTo>
                    <a:lnTo>
                      <a:pt x="56641" y="629"/>
                    </a:lnTo>
                    <a:cubicBezTo>
                      <a:pt x="56773" y="236"/>
                      <a:pt x="57140" y="0"/>
                      <a:pt x="57612" y="0"/>
                    </a:cubicBezTo>
                    <a:lnTo>
                      <a:pt x="69575" y="839"/>
                    </a:lnTo>
                    <a:cubicBezTo>
                      <a:pt x="69995" y="865"/>
                      <a:pt x="70362" y="1154"/>
                      <a:pt x="70441" y="1574"/>
                    </a:cubicBezTo>
                    <a:lnTo>
                      <a:pt x="73379" y="15062"/>
                    </a:lnTo>
                    <a:cubicBezTo>
                      <a:pt x="78181" y="16479"/>
                      <a:pt x="82719" y="18683"/>
                      <a:pt x="86891" y="21622"/>
                    </a:cubicBezTo>
                    <a:lnTo>
                      <a:pt x="99588" y="15665"/>
                    </a:lnTo>
                    <a:cubicBezTo>
                      <a:pt x="99956" y="15482"/>
                      <a:pt x="100428" y="15587"/>
                      <a:pt x="100690" y="15902"/>
                    </a:cubicBezTo>
                    <a:lnTo>
                      <a:pt x="108587" y="24955"/>
                    </a:lnTo>
                    <a:cubicBezTo>
                      <a:pt x="108850" y="25270"/>
                      <a:pt x="108902" y="25742"/>
                      <a:pt x="108666" y="26083"/>
                    </a:cubicBezTo>
                    <a:lnTo>
                      <a:pt x="101215" y="37708"/>
                    </a:lnTo>
                    <a:cubicBezTo>
                      <a:pt x="103602" y="42143"/>
                      <a:pt x="105255" y="46892"/>
                      <a:pt x="106121" y="51852"/>
                    </a:cubicBezTo>
                    <a:lnTo>
                      <a:pt x="119344" y="56601"/>
                    </a:lnTo>
                    <a:cubicBezTo>
                      <a:pt x="119763" y="56759"/>
                      <a:pt x="119999" y="57152"/>
                      <a:pt x="119973" y="57572"/>
                    </a:cubicBezTo>
                    <a:lnTo>
                      <a:pt x="119160" y="69538"/>
                    </a:lnTo>
                    <a:cubicBezTo>
                      <a:pt x="119134" y="69984"/>
                      <a:pt x="118819" y="70325"/>
                      <a:pt x="118399" y="70404"/>
                    </a:cubicBezTo>
                    <a:lnTo>
                      <a:pt x="104888" y="73317"/>
                    </a:lnTo>
                    <a:cubicBezTo>
                      <a:pt x="103445" y="78119"/>
                      <a:pt x="101241" y="82659"/>
                      <a:pt x="98277" y="86857"/>
                    </a:cubicBezTo>
                    <a:lnTo>
                      <a:pt x="104363" y="99584"/>
                    </a:lnTo>
                    <a:cubicBezTo>
                      <a:pt x="104547" y="99951"/>
                      <a:pt x="104442" y="100424"/>
                      <a:pt x="104127" y="100712"/>
                    </a:cubicBezTo>
                    <a:lnTo>
                      <a:pt x="95076" y="108585"/>
                    </a:lnTo>
                    <a:cubicBezTo>
                      <a:pt x="94761" y="108873"/>
                      <a:pt x="94289" y="108900"/>
                      <a:pt x="93922" y="108663"/>
                    </a:cubicBezTo>
                    <a:lnTo>
                      <a:pt x="82326" y="101080"/>
                    </a:lnTo>
                    <a:cubicBezTo>
                      <a:pt x="77892" y="103494"/>
                      <a:pt x="73117" y="105147"/>
                      <a:pt x="68080" y="106039"/>
                    </a:cubicBezTo>
                    <a:cubicBezTo>
                      <a:pt x="67634" y="107483"/>
                      <a:pt x="66427" y="110894"/>
                      <a:pt x="63384" y="119370"/>
                    </a:cubicBezTo>
                    <a:cubicBezTo>
                      <a:pt x="63253" y="119737"/>
                      <a:pt x="62885" y="120000"/>
                      <a:pt x="62492" y="120000"/>
                    </a:cubicBezTo>
                    <a:close/>
                  </a:path>
                </a:pathLst>
              </a:custGeom>
              <a:solidFill>
                <a:srgbClr val="1F567A"/>
              </a:solidFill>
              <a:ln w="9525" cap="flat" cmpd="sng">
                <a:solidFill>
                  <a:srgbClr val="1F567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45688" rIns="91401" bIns="45688" anchor="t" anchorCtr="0">
                <a:noAutofit/>
              </a:bodyPr>
              <a:lstStyle/>
              <a:p>
                <a:endParaRPr sz="1350">
                  <a:solidFill>
                    <a:srgbClr val="EF432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4" name="Google Shape;644;p71"/>
            <p:cNvSpPr/>
            <p:nvPr/>
          </p:nvSpPr>
          <p:spPr>
            <a:xfrm rot="5400000">
              <a:off x="3385789" y="4836159"/>
              <a:ext cx="402300" cy="201000"/>
            </a:xfrm>
            <a:prstGeom prst="triangle">
              <a:avLst>
                <a:gd name="adj" fmla="val 54546"/>
              </a:avLst>
            </a:prstGeom>
            <a:solidFill>
              <a:srgbClr val="1F567A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5" name="Google Shape;645;p71"/>
          <p:cNvSpPr txBox="1"/>
          <p:nvPr/>
        </p:nvSpPr>
        <p:spPr>
          <a:xfrm>
            <a:off x="4180584" y="5678947"/>
            <a:ext cx="1596484" cy="2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r>
              <a:rPr lang="en-US" sz="1200">
                <a:solidFill>
                  <a:srgbClr val="37464F"/>
                </a:solidFill>
                <a:latin typeface="Calibri"/>
                <a:ea typeface="Calibri"/>
                <a:cs typeface="Calibri"/>
                <a:sym typeface="Calibri"/>
              </a:rPr>
              <a:t>Controller Manager</a:t>
            </a:r>
            <a:endParaRPr sz="1200">
              <a:solidFill>
                <a:srgbClr val="3746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6" name="Google Shape;646;p71"/>
          <p:cNvGrpSpPr/>
          <p:nvPr/>
        </p:nvGrpSpPr>
        <p:grpSpPr>
          <a:xfrm>
            <a:off x="2254677" y="3900810"/>
            <a:ext cx="478053" cy="652117"/>
            <a:chOff x="1131075" y="4402117"/>
            <a:chExt cx="633600" cy="864300"/>
          </a:xfrm>
        </p:grpSpPr>
        <p:sp>
          <p:nvSpPr>
            <p:cNvPr id="647" name="Google Shape;647;p71"/>
            <p:cNvSpPr/>
            <p:nvPr/>
          </p:nvSpPr>
          <p:spPr>
            <a:xfrm>
              <a:off x="1131075" y="4402117"/>
              <a:ext cx="633600" cy="864300"/>
            </a:xfrm>
            <a:prstGeom prst="can">
              <a:avLst>
                <a:gd name="adj" fmla="val 14091"/>
              </a:avLst>
            </a:prstGeom>
            <a:solidFill>
              <a:srgbClr val="1F567A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/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8" name="Google Shape;648;p71"/>
            <p:cNvGrpSpPr/>
            <p:nvPr/>
          </p:nvGrpSpPr>
          <p:grpSpPr>
            <a:xfrm>
              <a:off x="1270932" y="4623022"/>
              <a:ext cx="354187" cy="422428"/>
              <a:chOff x="6161088" y="3733800"/>
              <a:chExt cx="1276350" cy="1522263"/>
            </a:xfrm>
          </p:grpSpPr>
          <p:sp>
            <p:nvSpPr>
              <p:cNvPr id="649" name="Google Shape;649;p71"/>
              <p:cNvSpPr/>
              <p:nvPr/>
            </p:nvSpPr>
            <p:spPr>
              <a:xfrm>
                <a:off x="7170738" y="5122863"/>
                <a:ext cx="26670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838" y="0"/>
                    </a:moveTo>
                    <a:lnTo>
                      <a:pt x="59919" y="119675"/>
                    </a:lnTo>
                    <a:lnTo>
                      <a:pt x="59919" y="11967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1F567A"/>
              </a:solidFill>
              <a:ln w="12700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1" tIns="45688" rIns="91401" bIns="45688" anchor="t" anchorCtr="0">
                <a:noAutofit/>
              </a:bodyPr>
              <a:lstStyle/>
              <a:p>
                <a:endParaRPr sz="1350">
                  <a:solidFill>
                    <a:srgbClr val="EF432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50" name="Google Shape;650;p71"/>
              <p:cNvCxnSpPr/>
              <p:nvPr/>
            </p:nvCxnSpPr>
            <p:spPr>
              <a:xfrm rot="10800000" flipH="1">
                <a:off x="7304088" y="4875338"/>
                <a:ext cx="1500" cy="377700"/>
              </a:xfrm>
              <a:prstGeom prst="straightConnector1">
                <a:avLst/>
              </a:prstGeom>
              <a:solidFill>
                <a:srgbClr val="1F567A"/>
              </a:solidFill>
              <a:ln w="12700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651" name="Google Shape;651;p71"/>
              <p:cNvSpPr/>
              <p:nvPr/>
            </p:nvSpPr>
            <p:spPr>
              <a:xfrm>
                <a:off x="6161088" y="3733800"/>
                <a:ext cx="1144500" cy="1387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962" y="80841"/>
                    </a:moveTo>
                    <a:lnTo>
                      <a:pt x="119962" y="40155"/>
                    </a:lnTo>
                    <a:cubicBezTo>
                      <a:pt x="119962" y="38722"/>
                      <a:pt x="119094" y="37071"/>
                      <a:pt x="117923" y="36105"/>
                    </a:cubicBezTo>
                    <a:lnTo>
                      <a:pt x="78402" y="1744"/>
                    </a:lnTo>
                    <a:cubicBezTo>
                      <a:pt x="77231" y="716"/>
                      <a:pt x="75117" y="0"/>
                      <a:pt x="73419" y="0"/>
                    </a:cubicBezTo>
                    <a:lnTo>
                      <a:pt x="16722" y="0"/>
                    </a:lnTo>
                    <a:cubicBezTo>
                      <a:pt x="7587" y="0"/>
                      <a:pt x="0" y="6137"/>
                      <a:pt x="0" y="13769"/>
                    </a:cubicBezTo>
                    <a:lnTo>
                      <a:pt x="0" y="106168"/>
                    </a:lnTo>
                    <a:cubicBezTo>
                      <a:pt x="0" y="113738"/>
                      <a:pt x="7474" y="119968"/>
                      <a:pt x="16722" y="119968"/>
                    </a:cubicBezTo>
                    <a:lnTo>
                      <a:pt x="90028" y="119968"/>
                    </a:lnTo>
                  </a:path>
                </a:pathLst>
              </a:custGeom>
              <a:solidFill>
                <a:srgbClr val="1F567A"/>
              </a:solidFill>
              <a:ln w="12700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1" tIns="45688" rIns="91401" bIns="45688" anchor="t" anchorCtr="0">
                <a:noAutofit/>
              </a:bodyPr>
              <a:lstStyle/>
              <a:p>
                <a:endParaRPr sz="1350">
                  <a:solidFill>
                    <a:srgbClr val="EF432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71"/>
              <p:cNvSpPr/>
              <p:nvPr/>
            </p:nvSpPr>
            <p:spPr>
              <a:xfrm>
                <a:off x="6850063" y="3733800"/>
                <a:ext cx="45390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88115"/>
                    </a:lnTo>
                    <a:cubicBezTo>
                      <a:pt x="0" y="105738"/>
                      <a:pt x="15023" y="119909"/>
                      <a:pt x="33185" y="119909"/>
                    </a:cubicBezTo>
                    <a:lnTo>
                      <a:pt x="119904" y="119909"/>
                    </a:lnTo>
                  </a:path>
                </a:pathLst>
              </a:custGeom>
              <a:solidFill>
                <a:srgbClr val="1F567A"/>
              </a:solidFill>
              <a:ln w="12700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1" tIns="45688" rIns="91401" bIns="45688" anchor="t" anchorCtr="0">
                <a:noAutofit/>
              </a:bodyPr>
              <a:lstStyle/>
              <a:p>
                <a:endParaRPr sz="1350">
                  <a:solidFill>
                    <a:srgbClr val="EF432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53" name="Google Shape;653;p71"/>
              <p:cNvCxnSpPr/>
              <p:nvPr/>
            </p:nvCxnSpPr>
            <p:spPr>
              <a:xfrm>
                <a:off x="6303963" y="4040188"/>
                <a:ext cx="428700" cy="1500"/>
              </a:xfrm>
              <a:prstGeom prst="straightConnector1">
                <a:avLst/>
              </a:prstGeom>
              <a:solidFill>
                <a:srgbClr val="1F567A"/>
              </a:solidFill>
              <a:ln w="12700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54" name="Google Shape;654;p71"/>
              <p:cNvCxnSpPr/>
              <p:nvPr/>
            </p:nvCxnSpPr>
            <p:spPr>
              <a:xfrm>
                <a:off x="6303963" y="4249738"/>
                <a:ext cx="428700" cy="1500"/>
              </a:xfrm>
              <a:prstGeom prst="straightConnector1">
                <a:avLst/>
              </a:prstGeom>
              <a:solidFill>
                <a:srgbClr val="1F567A"/>
              </a:solidFill>
              <a:ln w="12700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55" name="Google Shape;655;p71"/>
              <p:cNvCxnSpPr/>
              <p:nvPr/>
            </p:nvCxnSpPr>
            <p:spPr>
              <a:xfrm>
                <a:off x="6303965" y="4457700"/>
                <a:ext cx="716100" cy="1500"/>
              </a:xfrm>
              <a:prstGeom prst="straightConnector1">
                <a:avLst/>
              </a:prstGeom>
              <a:solidFill>
                <a:srgbClr val="1F567A"/>
              </a:solidFill>
              <a:ln w="12700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56" name="Google Shape;656;p71"/>
              <p:cNvCxnSpPr/>
              <p:nvPr/>
            </p:nvCxnSpPr>
            <p:spPr>
              <a:xfrm>
                <a:off x="6303963" y="4667250"/>
                <a:ext cx="716100" cy="1500"/>
              </a:xfrm>
              <a:prstGeom prst="straightConnector1">
                <a:avLst/>
              </a:prstGeom>
              <a:solidFill>
                <a:srgbClr val="1F567A"/>
              </a:solidFill>
              <a:ln w="12700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57" name="Google Shape;657;p71"/>
              <p:cNvCxnSpPr/>
              <p:nvPr/>
            </p:nvCxnSpPr>
            <p:spPr>
              <a:xfrm>
                <a:off x="6303963" y="4876800"/>
                <a:ext cx="716100" cy="1500"/>
              </a:xfrm>
              <a:prstGeom prst="straightConnector1">
                <a:avLst/>
              </a:prstGeom>
              <a:solidFill>
                <a:srgbClr val="1F567A"/>
              </a:solidFill>
              <a:ln w="12700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sp>
        <p:nvSpPr>
          <p:cNvPr id="658" name="Google Shape;658;p71"/>
          <p:cNvSpPr/>
          <p:nvPr/>
        </p:nvSpPr>
        <p:spPr>
          <a:xfrm>
            <a:off x="6225503" y="4116572"/>
            <a:ext cx="210245" cy="22824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35" y="5159"/>
                </a:moveTo>
                <a:lnTo>
                  <a:pt x="60035" y="5159"/>
                </a:lnTo>
                <a:cubicBezTo>
                  <a:pt x="45327" y="5159"/>
                  <a:pt x="31538" y="10812"/>
                  <a:pt x="21213" y="21201"/>
                </a:cubicBezTo>
                <a:cubicBezTo>
                  <a:pt x="10819" y="31590"/>
                  <a:pt x="5091" y="45300"/>
                  <a:pt x="5091" y="60000"/>
                </a:cubicBezTo>
                <a:cubicBezTo>
                  <a:pt x="5091" y="74628"/>
                  <a:pt x="10819" y="88409"/>
                  <a:pt x="21213" y="98798"/>
                </a:cubicBezTo>
                <a:cubicBezTo>
                  <a:pt x="31538" y="109116"/>
                  <a:pt x="45327" y="114840"/>
                  <a:pt x="60035" y="114840"/>
                </a:cubicBezTo>
                <a:cubicBezTo>
                  <a:pt x="74672" y="114840"/>
                  <a:pt x="88461" y="109116"/>
                  <a:pt x="98786" y="98798"/>
                </a:cubicBezTo>
                <a:cubicBezTo>
                  <a:pt x="109180" y="88409"/>
                  <a:pt x="114908" y="74628"/>
                  <a:pt x="114908" y="60000"/>
                </a:cubicBezTo>
                <a:cubicBezTo>
                  <a:pt x="114908" y="45300"/>
                  <a:pt x="109180" y="31590"/>
                  <a:pt x="98856" y="21201"/>
                </a:cubicBezTo>
                <a:cubicBezTo>
                  <a:pt x="88461" y="10812"/>
                  <a:pt x="74672" y="5159"/>
                  <a:pt x="60035" y="5159"/>
                </a:cubicBezTo>
                <a:close/>
                <a:moveTo>
                  <a:pt x="60035" y="120000"/>
                </a:moveTo>
                <a:lnTo>
                  <a:pt x="60035" y="120000"/>
                </a:lnTo>
                <a:cubicBezTo>
                  <a:pt x="43983" y="120000"/>
                  <a:pt x="28921" y="113710"/>
                  <a:pt x="17536" y="102402"/>
                </a:cubicBezTo>
                <a:cubicBezTo>
                  <a:pt x="6222" y="91095"/>
                  <a:pt x="0" y="76042"/>
                  <a:pt x="0" y="60000"/>
                </a:cubicBezTo>
                <a:cubicBezTo>
                  <a:pt x="0" y="43957"/>
                  <a:pt x="6222" y="28904"/>
                  <a:pt x="17536" y="17597"/>
                </a:cubicBezTo>
                <a:cubicBezTo>
                  <a:pt x="28921" y="6219"/>
                  <a:pt x="43983" y="0"/>
                  <a:pt x="60035" y="0"/>
                </a:cubicBezTo>
                <a:cubicBezTo>
                  <a:pt x="76016" y="0"/>
                  <a:pt x="91078" y="6219"/>
                  <a:pt x="102463" y="17597"/>
                </a:cubicBezTo>
                <a:cubicBezTo>
                  <a:pt x="113777" y="28904"/>
                  <a:pt x="119999" y="43957"/>
                  <a:pt x="119999" y="60000"/>
                </a:cubicBezTo>
                <a:cubicBezTo>
                  <a:pt x="119999" y="76042"/>
                  <a:pt x="113777" y="91095"/>
                  <a:pt x="102463" y="102402"/>
                </a:cubicBezTo>
                <a:cubicBezTo>
                  <a:pt x="91149" y="113710"/>
                  <a:pt x="76016" y="120000"/>
                  <a:pt x="60035" y="120000"/>
                </a:cubicBezTo>
                <a:close/>
              </a:path>
            </a:pathLst>
          </a:custGeom>
          <a:solidFill>
            <a:srgbClr val="1F567A"/>
          </a:solidFill>
          <a:ln w="9525" cap="flat" cmpd="sng">
            <a:solidFill>
              <a:srgbClr val="1F56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endParaRPr sz="1350">
              <a:solidFill>
                <a:srgbClr val="EF43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71"/>
          <p:cNvSpPr/>
          <p:nvPr/>
        </p:nvSpPr>
        <p:spPr>
          <a:xfrm>
            <a:off x="6016714" y="3925089"/>
            <a:ext cx="627736" cy="6139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1289" y="117323"/>
                </a:moveTo>
                <a:lnTo>
                  <a:pt x="51289" y="117323"/>
                </a:lnTo>
                <a:lnTo>
                  <a:pt x="61836" y="118031"/>
                </a:lnTo>
                <a:cubicBezTo>
                  <a:pt x="63672" y="112888"/>
                  <a:pt x="66243" y="105646"/>
                  <a:pt x="66453" y="104990"/>
                </a:cubicBezTo>
                <a:cubicBezTo>
                  <a:pt x="66480" y="104885"/>
                  <a:pt x="66506" y="104806"/>
                  <a:pt x="66558" y="104727"/>
                </a:cubicBezTo>
                <a:cubicBezTo>
                  <a:pt x="66689" y="104465"/>
                  <a:pt x="66952" y="104281"/>
                  <a:pt x="67240" y="104255"/>
                </a:cubicBezTo>
                <a:cubicBezTo>
                  <a:pt x="72435" y="103389"/>
                  <a:pt x="77367" y="101683"/>
                  <a:pt x="81906" y="99138"/>
                </a:cubicBezTo>
                <a:cubicBezTo>
                  <a:pt x="82195" y="98980"/>
                  <a:pt x="82588" y="98980"/>
                  <a:pt x="82877" y="99164"/>
                </a:cubicBezTo>
                <a:lnTo>
                  <a:pt x="94368" y="106669"/>
                </a:lnTo>
                <a:lnTo>
                  <a:pt x="102317" y="99741"/>
                </a:lnTo>
                <a:lnTo>
                  <a:pt x="96309" y="87172"/>
                </a:lnTo>
                <a:cubicBezTo>
                  <a:pt x="96178" y="86857"/>
                  <a:pt x="96204" y="86490"/>
                  <a:pt x="96414" y="86201"/>
                </a:cubicBezTo>
                <a:cubicBezTo>
                  <a:pt x="99510" y="81898"/>
                  <a:pt x="101792" y="77200"/>
                  <a:pt x="103209" y="72241"/>
                </a:cubicBezTo>
                <a:cubicBezTo>
                  <a:pt x="103314" y="71900"/>
                  <a:pt x="103576" y="71637"/>
                  <a:pt x="103917" y="71559"/>
                </a:cubicBezTo>
                <a:lnTo>
                  <a:pt x="117297" y="68698"/>
                </a:lnTo>
                <a:lnTo>
                  <a:pt x="118032" y="58150"/>
                </a:lnTo>
                <a:lnTo>
                  <a:pt x="104940" y="53479"/>
                </a:lnTo>
                <a:cubicBezTo>
                  <a:pt x="104599" y="53347"/>
                  <a:pt x="104363" y="53059"/>
                  <a:pt x="104311" y="52718"/>
                </a:cubicBezTo>
                <a:cubicBezTo>
                  <a:pt x="103471" y="47574"/>
                  <a:pt x="101792" y="42667"/>
                  <a:pt x="99274" y="38128"/>
                </a:cubicBezTo>
                <a:cubicBezTo>
                  <a:pt x="99116" y="37839"/>
                  <a:pt x="99116" y="37472"/>
                  <a:pt x="99274" y="37183"/>
                </a:cubicBezTo>
                <a:cubicBezTo>
                  <a:pt x="99326" y="37130"/>
                  <a:pt x="99352" y="37078"/>
                  <a:pt x="99405" y="37026"/>
                </a:cubicBezTo>
                <a:lnTo>
                  <a:pt x="106672" y="25663"/>
                </a:lnTo>
                <a:lnTo>
                  <a:pt x="99746" y="17686"/>
                </a:lnTo>
                <a:lnTo>
                  <a:pt x="87205" y="23590"/>
                </a:lnTo>
                <a:cubicBezTo>
                  <a:pt x="86891" y="23748"/>
                  <a:pt x="86523" y="23695"/>
                  <a:pt x="86235" y="23511"/>
                </a:cubicBezTo>
                <a:cubicBezTo>
                  <a:pt x="81958" y="20415"/>
                  <a:pt x="77262" y="18132"/>
                  <a:pt x="72304" y="16715"/>
                </a:cubicBezTo>
                <a:cubicBezTo>
                  <a:pt x="71963" y="16636"/>
                  <a:pt x="71727" y="16348"/>
                  <a:pt x="71648" y="16006"/>
                </a:cubicBezTo>
                <a:lnTo>
                  <a:pt x="68736" y="2676"/>
                </a:lnTo>
                <a:lnTo>
                  <a:pt x="58189" y="1941"/>
                </a:lnTo>
                <a:lnTo>
                  <a:pt x="53493" y="14931"/>
                </a:lnTo>
                <a:cubicBezTo>
                  <a:pt x="53467" y="15009"/>
                  <a:pt x="53441" y="15088"/>
                  <a:pt x="53414" y="15141"/>
                </a:cubicBezTo>
                <a:cubicBezTo>
                  <a:pt x="53283" y="15403"/>
                  <a:pt x="53021" y="15587"/>
                  <a:pt x="52732" y="15639"/>
                </a:cubicBezTo>
                <a:cubicBezTo>
                  <a:pt x="47590" y="16479"/>
                  <a:pt x="42684" y="18184"/>
                  <a:pt x="38119" y="20730"/>
                </a:cubicBezTo>
                <a:cubicBezTo>
                  <a:pt x="37857" y="20861"/>
                  <a:pt x="37542" y="20887"/>
                  <a:pt x="37280" y="20756"/>
                </a:cubicBezTo>
                <a:cubicBezTo>
                  <a:pt x="37149" y="20704"/>
                  <a:pt x="37070" y="20651"/>
                  <a:pt x="36965" y="20546"/>
                </a:cubicBezTo>
                <a:lnTo>
                  <a:pt x="25658" y="13304"/>
                </a:lnTo>
                <a:lnTo>
                  <a:pt x="17708" y="20205"/>
                </a:lnTo>
                <a:lnTo>
                  <a:pt x="24031" y="32223"/>
                </a:lnTo>
                <a:cubicBezTo>
                  <a:pt x="24188" y="32538"/>
                  <a:pt x="24162" y="32932"/>
                  <a:pt x="23952" y="33221"/>
                </a:cubicBezTo>
                <a:cubicBezTo>
                  <a:pt x="20647" y="37655"/>
                  <a:pt x="18233" y="42562"/>
                  <a:pt x="16790" y="47784"/>
                </a:cubicBezTo>
                <a:cubicBezTo>
                  <a:pt x="16685" y="48125"/>
                  <a:pt x="16423" y="48362"/>
                  <a:pt x="16055" y="48440"/>
                </a:cubicBezTo>
                <a:lnTo>
                  <a:pt x="2702" y="51274"/>
                </a:lnTo>
                <a:lnTo>
                  <a:pt x="1967" y="61797"/>
                </a:lnTo>
                <a:lnTo>
                  <a:pt x="15111" y="66520"/>
                </a:lnTo>
                <a:cubicBezTo>
                  <a:pt x="15426" y="66625"/>
                  <a:pt x="15662" y="66914"/>
                  <a:pt x="15741" y="67255"/>
                </a:cubicBezTo>
                <a:cubicBezTo>
                  <a:pt x="16580" y="72425"/>
                  <a:pt x="18312" y="77358"/>
                  <a:pt x="20883" y="81924"/>
                </a:cubicBezTo>
                <a:cubicBezTo>
                  <a:pt x="21066" y="82239"/>
                  <a:pt x="21040" y="82632"/>
                  <a:pt x="20857" y="82921"/>
                </a:cubicBezTo>
                <a:lnTo>
                  <a:pt x="13327" y="94388"/>
                </a:lnTo>
                <a:lnTo>
                  <a:pt x="20253" y="102366"/>
                </a:lnTo>
                <a:lnTo>
                  <a:pt x="32846" y="96278"/>
                </a:lnTo>
                <a:cubicBezTo>
                  <a:pt x="33161" y="96146"/>
                  <a:pt x="33528" y="96173"/>
                  <a:pt x="33817" y="96383"/>
                </a:cubicBezTo>
                <a:cubicBezTo>
                  <a:pt x="38119" y="99479"/>
                  <a:pt x="42868" y="101762"/>
                  <a:pt x="47879" y="103179"/>
                </a:cubicBezTo>
                <a:cubicBezTo>
                  <a:pt x="48272" y="103284"/>
                  <a:pt x="48535" y="103599"/>
                  <a:pt x="48587" y="103993"/>
                </a:cubicBezTo>
                <a:cubicBezTo>
                  <a:pt x="48587" y="104045"/>
                  <a:pt x="48587" y="104071"/>
                  <a:pt x="48587" y="104097"/>
                </a:cubicBezTo>
                <a:cubicBezTo>
                  <a:pt x="48692" y="104990"/>
                  <a:pt x="50240" y="112337"/>
                  <a:pt x="51289" y="117323"/>
                </a:cubicBezTo>
                <a:close/>
                <a:moveTo>
                  <a:pt x="62492" y="120000"/>
                </a:moveTo>
                <a:lnTo>
                  <a:pt x="62492" y="120000"/>
                </a:lnTo>
                <a:cubicBezTo>
                  <a:pt x="62466" y="120000"/>
                  <a:pt x="62439" y="120000"/>
                  <a:pt x="62413" y="119973"/>
                </a:cubicBezTo>
                <a:lnTo>
                  <a:pt x="50450" y="119160"/>
                </a:lnTo>
                <a:cubicBezTo>
                  <a:pt x="50030" y="119134"/>
                  <a:pt x="49663" y="118819"/>
                  <a:pt x="49584" y="118399"/>
                </a:cubicBezTo>
                <a:cubicBezTo>
                  <a:pt x="47826" y="110185"/>
                  <a:pt x="47039" y="106538"/>
                  <a:pt x="46829" y="104858"/>
                </a:cubicBezTo>
                <a:cubicBezTo>
                  <a:pt x="41976" y="103415"/>
                  <a:pt x="37385" y="101211"/>
                  <a:pt x="33161" y="98246"/>
                </a:cubicBezTo>
                <a:lnTo>
                  <a:pt x="20437" y="104386"/>
                </a:lnTo>
                <a:cubicBezTo>
                  <a:pt x="20043" y="104570"/>
                  <a:pt x="19571" y="104465"/>
                  <a:pt x="19282" y="104150"/>
                </a:cubicBezTo>
                <a:lnTo>
                  <a:pt x="11412" y="95097"/>
                </a:lnTo>
                <a:cubicBezTo>
                  <a:pt x="11123" y="94782"/>
                  <a:pt x="11097" y="94310"/>
                  <a:pt x="11333" y="93968"/>
                </a:cubicBezTo>
                <a:lnTo>
                  <a:pt x="18941" y="82344"/>
                </a:lnTo>
                <a:cubicBezTo>
                  <a:pt x="16501" y="77909"/>
                  <a:pt x="14822" y="73107"/>
                  <a:pt x="13957" y="68121"/>
                </a:cubicBezTo>
                <a:lnTo>
                  <a:pt x="655" y="63345"/>
                </a:lnTo>
                <a:cubicBezTo>
                  <a:pt x="262" y="63214"/>
                  <a:pt x="0" y="62820"/>
                  <a:pt x="26" y="62401"/>
                </a:cubicBezTo>
                <a:lnTo>
                  <a:pt x="839" y="50435"/>
                </a:lnTo>
                <a:cubicBezTo>
                  <a:pt x="891" y="49989"/>
                  <a:pt x="1180" y="49647"/>
                  <a:pt x="1600" y="49569"/>
                </a:cubicBezTo>
                <a:lnTo>
                  <a:pt x="15111" y="46708"/>
                </a:lnTo>
                <a:cubicBezTo>
                  <a:pt x="16606" y="41670"/>
                  <a:pt x="18941" y="36921"/>
                  <a:pt x="22063" y="32591"/>
                </a:cubicBezTo>
                <a:lnTo>
                  <a:pt x="15688" y="20441"/>
                </a:lnTo>
                <a:cubicBezTo>
                  <a:pt x="15478" y="20048"/>
                  <a:pt x="15557" y="19549"/>
                  <a:pt x="15898" y="19260"/>
                </a:cubicBezTo>
                <a:lnTo>
                  <a:pt x="24949" y="11388"/>
                </a:lnTo>
                <a:cubicBezTo>
                  <a:pt x="25264" y="11126"/>
                  <a:pt x="25710" y="11073"/>
                  <a:pt x="26077" y="11309"/>
                </a:cubicBezTo>
                <a:lnTo>
                  <a:pt x="37726" y="18788"/>
                </a:lnTo>
                <a:cubicBezTo>
                  <a:pt x="42160" y="16374"/>
                  <a:pt x="46908" y="14721"/>
                  <a:pt x="51867" y="13855"/>
                </a:cubicBezTo>
                <a:lnTo>
                  <a:pt x="56641" y="629"/>
                </a:lnTo>
                <a:cubicBezTo>
                  <a:pt x="56773" y="236"/>
                  <a:pt x="57140" y="0"/>
                  <a:pt x="57612" y="0"/>
                </a:cubicBezTo>
                <a:lnTo>
                  <a:pt x="69575" y="839"/>
                </a:lnTo>
                <a:cubicBezTo>
                  <a:pt x="69995" y="865"/>
                  <a:pt x="70362" y="1154"/>
                  <a:pt x="70441" y="1574"/>
                </a:cubicBezTo>
                <a:lnTo>
                  <a:pt x="73379" y="15062"/>
                </a:lnTo>
                <a:cubicBezTo>
                  <a:pt x="78181" y="16479"/>
                  <a:pt x="82719" y="18683"/>
                  <a:pt x="86891" y="21622"/>
                </a:cubicBezTo>
                <a:lnTo>
                  <a:pt x="99588" y="15665"/>
                </a:lnTo>
                <a:cubicBezTo>
                  <a:pt x="99956" y="15482"/>
                  <a:pt x="100428" y="15587"/>
                  <a:pt x="100690" y="15902"/>
                </a:cubicBezTo>
                <a:lnTo>
                  <a:pt x="108587" y="24955"/>
                </a:lnTo>
                <a:cubicBezTo>
                  <a:pt x="108850" y="25270"/>
                  <a:pt x="108902" y="25742"/>
                  <a:pt x="108666" y="26083"/>
                </a:cubicBezTo>
                <a:lnTo>
                  <a:pt x="101215" y="37708"/>
                </a:lnTo>
                <a:cubicBezTo>
                  <a:pt x="103602" y="42143"/>
                  <a:pt x="105255" y="46892"/>
                  <a:pt x="106121" y="51852"/>
                </a:cubicBezTo>
                <a:lnTo>
                  <a:pt x="119344" y="56601"/>
                </a:lnTo>
                <a:cubicBezTo>
                  <a:pt x="119763" y="56759"/>
                  <a:pt x="119999" y="57152"/>
                  <a:pt x="119973" y="57572"/>
                </a:cubicBezTo>
                <a:lnTo>
                  <a:pt x="119160" y="69538"/>
                </a:lnTo>
                <a:cubicBezTo>
                  <a:pt x="119134" y="69984"/>
                  <a:pt x="118819" y="70325"/>
                  <a:pt x="118399" y="70404"/>
                </a:cubicBezTo>
                <a:lnTo>
                  <a:pt x="104888" y="73317"/>
                </a:lnTo>
                <a:cubicBezTo>
                  <a:pt x="103445" y="78119"/>
                  <a:pt x="101241" y="82659"/>
                  <a:pt x="98277" y="86857"/>
                </a:cubicBezTo>
                <a:lnTo>
                  <a:pt x="104363" y="99584"/>
                </a:lnTo>
                <a:cubicBezTo>
                  <a:pt x="104547" y="99951"/>
                  <a:pt x="104442" y="100424"/>
                  <a:pt x="104127" y="100712"/>
                </a:cubicBezTo>
                <a:lnTo>
                  <a:pt x="95076" y="108585"/>
                </a:lnTo>
                <a:cubicBezTo>
                  <a:pt x="94761" y="108873"/>
                  <a:pt x="94289" y="108900"/>
                  <a:pt x="93922" y="108663"/>
                </a:cubicBezTo>
                <a:lnTo>
                  <a:pt x="82326" y="101080"/>
                </a:lnTo>
                <a:cubicBezTo>
                  <a:pt x="77892" y="103494"/>
                  <a:pt x="73117" y="105147"/>
                  <a:pt x="68080" y="106039"/>
                </a:cubicBezTo>
                <a:cubicBezTo>
                  <a:pt x="67634" y="107483"/>
                  <a:pt x="66427" y="110894"/>
                  <a:pt x="63384" y="119370"/>
                </a:cubicBezTo>
                <a:cubicBezTo>
                  <a:pt x="63253" y="119737"/>
                  <a:pt x="62885" y="120000"/>
                  <a:pt x="62492" y="120000"/>
                </a:cubicBezTo>
                <a:close/>
              </a:path>
            </a:pathLst>
          </a:custGeom>
          <a:solidFill>
            <a:srgbClr val="1F567A"/>
          </a:solidFill>
          <a:ln w="9525" cap="flat" cmpd="sng">
            <a:solidFill>
              <a:srgbClr val="1F56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endParaRPr sz="1350">
              <a:solidFill>
                <a:srgbClr val="EF43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71"/>
          <p:cNvSpPr/>
          <p:nvPr/>
        </p:nvSpPr>
        <p:spPr>
          <a:xfrm rot="5400000">
            <a:off x="6267803" y="4192328"/>
            <a:ext cx="153560" cy="76780"/>
          </a:xfrm>
          <a:prstGeom prst="triangle">
            <a:avLst>
              <a:gd name="adj" fmla="val 54546"/>
            </a:avLst>
          </a:prstGeom>
          <a:solidFill>
            <a:srgbClr val="1F567A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1" name="Google Shape;661;p71"/>
          <p:cNvGrpSpPr/>
          <p:nvPr/>
        </p:nvGrpSpPr>
        <p:grpSpPr>
          <a:xfrm>
            <a:off x="2504430" y="3526836"/>
            <a:ext cx="3801884" cy="269269"/>
            <a:chOff x="2099153" y="3116211"/>
            <a:chExt cx="2903400" cy="269339"/>
          </a:xfrm>
        </p:grpSpPr>
        <p:cxnSp>
          <p:nvCxnSpPr>
            <p:cNvPr id="662" name="Google Shape;662;p71"/>
            <p:cNvCxnSpPr/>
            <p:nvPr/>
          </p:nvCxnSpPr>
          <p:spPr>
            <a:xfrm>
              <a:off x="2099153" y="3116211"/>
              <a:ext cx="2903400" cy="0"/>
            </a:xfrm>
            <a:prstGeom prst="straightConnector1">
              <a:avLst/>
            </a:prstGeom>
            <a:noFill/>
            <a:ln w="12700" cap="rnd" cmpd="sng">
              <a:solidFill>
                <a:srgbClr val="EF432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3" name="Google Shape;663;p71"/>
            <p:cNvCxnSpPr/>
            <p:nvPr/>
          </p:nvCxnSpPr>
          <p:spPr>
            <a:xfrm rot="-5400000">
              <a:off x="1966703" y="3253100"/>
              <a:ext cx="264900" cy="0"/>
            </a:xfrm>
            <a:prstGeom prst="straightConnector1">
              <a:avLst/>
            </a:prstGeom>
            <a:noFill/>
            <a:ln w="12700" cap="rnd" cmpd="sng">
              <a:solidFill>
                <a:srgbClr val="EF4324"/>
              </a:solidFill>
              <a:prstDash val="solid"/>
              <a:round/>
              <a:headEnd type="triangle" w="lg" len="lg"/>
              <a:tailEnd type="none" w="sm" len="sm"/>
            </a:ln>
          </p:spPr>
        </p:cxnSp>
      </p:grpSp>
      <p:sp>
        <p:nvSpPr>
          <p:cNvPr id="664" name="Google Shape;664;p71"/>
          <p:cNvSpPr txBox="1"/>
          <p:nvPr/>
        </p:nvSpPr>
        <p:spPr>
          <a:xfrm>
            <a:off x="2194082" y="4579364"/>
            <a:ext cx="620838" cy="2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/>
            <a:r>
              <a:rPr lang="en-US" sz="1200">
                <a:solidFill>
                  <a:srgbClr val="37464F"/>
                </a:solidFill>
                <a:latin typeface="Calibri"/>
                <a:ea typeface="Calibri"/>
                <a:cs typeface="Calibri"/>
                <a:sym typeface="Calibri"/>
              </a:rPr>
              <a:t>etcd</a:t>
            </a:r>
            <a:endParaRPr sz="1200">
              <a:solidFill>
                <a:srgbClr val="3746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71"/>
          <p:cNvSpPr txBox="1"/>
          <p:nvPr/>
        </p:nvSpPr>
        <p:spPr>
          <a:xfrm>
            <a:off x="5918108" y="4537568"/>
            <a:ext cx="831383" cy="2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/>
            <a:r>
              <a:rPr lang="en-US" sz="1200">
                <a:solidFill>
                  <a:srgbClr val="37464F"/>
                </a:solidFill>
                <a:latin typeface="Calibri"/>
                <a:ea typeface="Calibri"/>
                <a:cs typeface="Calibri"/>
                <a:sym typeface="Calibri"/>
              </a:rPr>
              <a:t>API Server</a:t>
            </a:r>
            <a:endParaRPr sz="1200">
              <a:solidFill>
                <a:srgbClr val="3746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6" name="Google Shape;666;p71"/>
          <p:cNvGrpSpPr/>
          <p:nvPr/>
        </p:nvGrpSpPr>
        <p:grpSpPr>
          <a:xfrm>
            <a:off x="3481689" y="4758169"/>
            <a:ext cx="628000" cy="613484"/>
            <a:chOff x="2803133" y="4136206"/>
            <a:chExt cx="1494916" cy="1606397"/>
          </a:xfrm>
        </p:grpSpPr>
        <p:grpSp>
          <p:nvGrpSpPr>
            <p:cNvPr id="667" name="Google Shape;667;p71"/>
            <p:cNvGrpSpPr/>
            <p:nvPr/>
          </p:nvGrpSpPr>
          <p:grpSpPr>
            <a:xfrm>
              <a:off x="2803133" y="4136206"/>
              <a:ext cx="1494916" cy="1606397"/>
              <a:chOff x="2812341" y="4784072"/>
              <a:chExt cx="422400" cy="453900"/>
            </a:xfrm>
          </p:grpSpPr>
          <p:sp>
            <p:nvSpPr>
              <p:cNvPr id="668" name="Google Shape;668;p71"/>
              <p:cNvSpPr/>
              <p:nvPr/>
            </p:nvSpPr>
            <p:spPr>
              <a:xfrm>
                <a:off x="2945691" y="4925733"/>
                <a:ext cx="155700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035" y="5159"/>
                    </a:moveTo>
                    <a:lnTo>
                      <a:pt x="60035" y="5159"/>
                    </a:lnTo>
                    <a:cubicBezTo>
                      <a:pt x="45327" y="5159"/>
                      <a:pt x="31538" y="10812"/>
                      <a:pt x="21213" y="21201"/>
                    </a:cubicBezTo>
                    <a:cubicBezTo>
                      <a:pt x="10819" y="31590"/>
                      <a:pt x="5091" y="45300"/>
                      <a:pt x="5091" y="60000"/>
                    </a:cubicBezTo>
                    <a:cubicBezTo>
                      <a:pt x="5091" y="74628"/>
                      <a:pt x="10819" y="88409"/>
                      <a:pt x="21213" y="98798"/>
                    </a:cubicBezTo>
                    <a:cubicBezTo>
                      <a:pt x="31538" y="109116"/>
                      <a:pt x="45327" y="114840"/>
                      <a:pt x="60035" y="114840"/>
                    </a:cubicBezTo>
                    <a:cubicBezTo>
                      <a:pt x="74672" y="114840"/>
                      <a:pt x="88461" y="109116"/>
                      <a:pt x="98786" y="98798"/>
                    </a:cubicBezTo>
                    <a:cubicBezTo>
                      <a:pt x="109180" y="88409"/>
                      <a:pt x="114908" y="74628"/>
                      <a:pt x="114908" y="60000"/>
                    </a:cubicBezTo>
                    <a:cubicBezTo>
                      <a:pt x="114908" y="45300"/>
                      <a:pt x="109180" y="31590"/>
                      <a:pt x="98856" y="21201"/>
                    </a:cubicBezTo>
                    <a:cubicBezTo>
                      <a:pt x="88461" y="10812"/>
                      <a:pt x="74672" y="5159"/>
                      <a:pt x="60035" y="5159"/>
                    </a:cubicBezTo>
                    <a:close/>
                    <a:moveTo>
                      <a:pt x="60035" y="120000"/>
                    </a:moveTo>
                    <a:lnTo>
                      <a:pt x="60035" y="120000"/>
                    </a:lnTo>
                    <a:cubicBezTo>
                      <a:pt x="43983" y="120000"/>
                      <a:pt x="28921" y="113710"/>
                      <a:pt x="17536" y="102402"/>
                    </a:cubicBezTo>
                    <a:cubicBezTo>
                      <a:pt x="6222" y="91095"/>
                      <a:pt x="0" y="76042"/>
                      <a:pt x="0" y="60000"/>
                    </a:cubicBezTo>
                    <a:cubicBezTo>
                      <a:pt x="0" y="43957"/>
                      <a:pt x="6222" y="28904"/>
                      <a:pt x="17536" y="17597"/>
                    </a:cubicBezTo>
                    <a:cubicBezTo>
                      <a:pt x="28921" y="6219"/>
                      <a:pt x="43983" y="0"/>
                      <a:pt x="60035" y="0"/>
                    </a:cubicBezTo>
                    <a:cubicBezTo>
                      <a:pt x="76016" y="0"/>
                      <a:pt x="91078" y="6219"/>
                      <a:pt x="102463" y="17597"/>
                    </a:cubicBezTo>
                    <a:cubicBezTo>
                      <a:pt x="113777" y="28904"/>
                      <a:pt x="119999" y="43957"/>
                      <a:pt x="119999" y="60000"/>
                    </a:cubicBezTo>
                    <a:cubicBezTo>
                      <a:pt x="119999" y="76042"/>
                      <a:pt x="113777" y="91095"/>
                      <a:pt x="102463" y="102402"/>
                    </a:cubicBezTo>
                    <a:cubicBezTo>
                      <a:pt x="91149" y="113710"/>
                      <a:pt x="76016" y="120000"/>
                      <a:pt x="60035" y="120000"/>
                    </a:cubicBezTo>
                    <a:close/>
                  </a:path>
                </a:pathLst>
              </a:custGeom>
              <a:solidFill>
                <a:srgbClr val="1F567A"/>
              </a:solidFill>
              <a:ln w="9525" cap="flat" cmpd="sng">
                <a:solidFill>
                  <a:srgbClr val="1F567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45688" rIns="91401" bIns="45688" anchor="t" anchorCtr="0">
                <a:noAutofit/>
              </a:bodyPr>
              <a:lstStyle/>
              <a:p>
                <a:endParaRPr sz="1350">
                  <a:solidFill>
                    <a:srgbClr val="EF432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71"/>
              <p:cNvSpPr/>
              <p:nvPr/>
            </p:nvSpPr>
            <p:spPr>
              <a:xfrm>
                <a:off x="2812341" y="4784072"/>
                <a:ext cx="422400" cy="453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1289" y="117323"/>
                    </a:moveTo>
                    <a:lnTo>
                      <a:pt x="51289" y="117323"/>
                    </a:lnTo>
                    <a:lnTo>
                      <a:pt x="61836" y="118031"/>
                    </a:lnTo>
                    <a:cubicBezTo>
                      <a:pt x="63672" y="112888"/>
                      <a:pt x="66243" y="105646"/>
                      <a:pt x="66453" y="104990"/>
                    </a:cubicBezTo>
                    <a:cubicBezTo>
                      <a:pt x="66480" y="104885"/>
                      <a:pt x="66506" y="104806"/>
                      <a:pt x="66558" y="104727"/>
                    </a:cubicBezTo>
                    <a:cubicBezTo>
                      <a:pt x="66689" y="104465"/>
                      <a:pt x="66952" y="104281"/>
                      <a:pt x="67240" y="104255"/>
                    </a:cubicBezTo>
                    <a:cubicBezTo>
                      <a:pt x="72435" y="103389"/>
                      <a:pt x="77367" y="101683"/>
                      <a:pt x="81906" y="99138"/>
                    </a:cubicBezTo>
                    <a:cubicBezTo>
                      <a:pt x="82195" y="98980"/>
                      <a:pt x="82588" y="98980"/>
                      <a:pt x="82877" y="99164"/>
                    </a:cubicBezTo>
                    <a:lnTo>
                      <a:pt x="94368" y="106669"/>
                    </a:lnTo>
                    <a:lnTo>
                      <a:pt x="102317" y="99741"/>
                    </a:lnTo>
                    <a:lnTo>
                      <a:pt x="96309" y="87172"/>
                    </a:lnTo>
                    <a:cubicBezTo>
                      <a:pt x="96178" y="86857"/>
                      <a:pt x="96204" y="86490"/>
                      <a:pt x="96414" y="86201"/>
                    </a:cubicBezTo>
                    <a:cubicBezTo>
                      <a:pt x="99510" y="81898"/>
                      <a:pt x="101792" y="77200"/>
                      <a:pt x="103209" y="72241"/>
                    </a:cubicBezTo>
                    <a:cubicBezTo>
                      <a:pt x="103314" y="71900"/>
                      <a:pt x="103576" y="71637"/>
                      <a:pt x="103917" y="71559"/>
                    </a:cubicBezTo>
                    <a:lnTo>
                      <a:pt x="117297" y="68698"/>
                    </a:lnTo>
                    <a:lnTo>
                      <a:pt x="118032" y="58150"/>
                    </a:lnTo>
                    <a:lnTo>
                      <a:pt x="104940" y="53479"/>
                    </a:lnTo>
                    <a:cubicBezTo>
                      <a:pt x="104599" y="53347"/>
                      <a:pt x="104363" y="53059"/>
                      <a:pt x="104311" y="52718"/>
                    </a:cubicBezTo>
                    <a:cubicBezTo>
                      <a:pt x="103471" y="47574"/>
                      <a:pt x="101792" y="42667"/>
                      <a:pt x="99274" y="38128"/>
                    </a:cubicBezTo>
                    <a:cubicBezTo>
                      <a:pt x="99116" y="37839"/>
                      <a:pt x="99116" y="37472"/>
                      <a:pt x="99274" y="37183"/>
                    </a:cubicBezTo>
                    <a:cubicBezTo>
                      <a:pt x="99326" y="37130"/>
                      <a:pt x="99352" y="37078"/>
                      <a:pt x="99405" y="37026"/>
                    </a:cubicBezTo>
                    <a:lnTo>
                      <a:pt x="106672" y="25663"/>
                    </a:lnTo>
                    <a:lnTo>
                      <a:pt x="99746" y="17686"/>
                    </a:lnTo>
                    <a:lnTo>
                      <a:pt x="87205" y="23590"/>
                    </a:lnTo>
                    <a:cubicBezTo>
                      <a:pt x="86891" y="23748"/>
                      <a:pt x="86523" y="23695"/>
                      <a:pt x="86235" y="23511"/>
                    </a:cubicBezTo>
                    <a:cubicBezTo>
                      <a:pt x="81958" y="20415"/>
                      <a:pt x="77262" y="18132"/>
                      <a:pt x="72304" y="16715"/>
                    </a:cubicBezTo>
                    <a:cubicBezTo>
                      <a:pt x="71963" y="16636"/>
                      <a:pt x="71727" y="16348"/>
                      <a:pt x="71648" y="16006"/>
                    </a:cubicBezTo>
                    <a:lnTo>
                      <a:pt x="68736" y="2676"/>
                    </a:lnTo>
                    <a:lnTo>
                      <a:pt x="58189" y="1941"/>
                    </a:lnTo>
                    <a:lnTo>
                      <a:pt x="53493" y="14931"/>
                    </a:lnTo>
                    <a:cubicBezTo>
                      <a:pt x="53467" y="15009"/>
                      <a:pt x="53441" y="15088"/>
                      <a:pt x="53414" y="15141"/>
                    </a:cubicBezTo>
                    <a:cubicBezTo>
                      <a:pt x="53283" y="15403"/>
                      <a:pt x="53021" y="15587"/>
                      <a:pt x="52732" y="15639"/>
                    </a:cubicBezTo>
                    <a:cubicBezTo>
                      <a:pt x="47590" y="16479"/>
                      <a:pt x="42684" y="18184"/>
                      <a:pt x="38119" y="20730"/>
                    </a:cubicBezTo>
                    <a:cubicBezTo>
                      <a:pt x="37857" y="20861"/>
                      <a:pt x="37542" y="20887"/>
                      <a:pt x="37280" y="20756"/>
                    </a:cubicBezTo>
                    <a:cubicBezTo>
                      <a:pt x="37149" y="20704"/>
                      <a:pt x="37070" y="20651"/>
                      <a:pt x="36965" y="20546"/>
                    </a:cubicBezTo>
                    <a:lnTo>
                      <a:pt x="25658" y="13304"/>
                    </a:lnTo>
                    <a:lnTo>
                      <a:pt x="17708" y="20205"/>
                    </a:lnTo>
                    <a:lnTo>
                      <a:pt x="24031" y="32223"/>
                    </a:lnTo>
                    <a:cubicBezTo>
                      <a:pt x="24188" y="32538"/>
                      <a:pt x="24162" y="32932"/>
                      <a:pt x="23952" y="33221"/>
                    </a:cubicBezTo>
                    <a:cubicBezTo>
                      <a:pt x="20647" y="37655"/>
                      <a:pt x="18233" y="42562"/>
                      <a:pt x="16790" y="47784"/>
                    </a:cubicBezTo>
                    <a:cubicBezTo>
                      <a:pt x="16685" y="48125"/>
                      <a:pt x="16423" y="48362"/>
                      <a:pt x="16055" y="48440"/>
                    </a:cubicBezTo>
                    <a:lnTo>
                      <a:pt x="2702" y="51274"/>
                    </a:lnTo>
                    <a:lnTo>
                      <a:pt x="1967" y="61797"/>
                    </a:lnTo>
                    <a:lnTo>
                      <a:pt x="15111" y="66520"/>
                    </a:lnTo>
                    <a:cubicBezTo>
                      <a:pt x="15426" y="66625"/>
                      <a:pt x="15662" y="66914"/>
                      <a:pt x="15741" y="67255"/>
                    </a:cubicBezTo>
                    <a:cubicBezTo>
                      <a:pt x="16580" y="72425"/>
                      <a:pt x="18312" y="77358"/>
                      <a:pt x="20883" y="81924"/>
                    </a:cubicBezTo>
                    <a:cubicBezTo>
                      <a:pt x="21066" y="82239"/>
                      <a:pt x="21040" y="82632"/>
                      <a:pt x="20857" y="82921"/>
                    </a:cubicBezTo>
                    <a:lnTo>
                      <a:pt x="13327" y="94388"/>
                    </a:lnTo>
                    <a:lnTo>
                      <a:pt x="20253" y="102366"/>
                    </a:lnTo>
                    <a:lnTo>
                      <a:pt x="32846" y="96278"/>
                    </a:lnTo>
                    <a:cubicBezTo>
                      <a:pt x="33161" y="96146"/>
                      <a:pt x="33528" y="96173"/>
                      <a:pt x="33817" y="96383"/>
                    </a:cubicBezTo>
                    <a:cubicBezTo>
                      <a:pt x="38119" y="99479"/>
                      <a:pt x="42868" y="101762"/>
                      <a:pt x="47879" y="103179"/>
                    </a:cubicBezTo>
                    <a:cubicBezTo>
                      <a:pt x="48272" y="103284"/>
                      <a:pt x="48535" y="103599"/>
                      <a:pt x="48587" y="103993"/>
                    </a:cubicBezTo>
                    <a:cubicBezTo>
                      <a:pt x="48587" y="104045"/>
                      <a:pt x="48587" y="104071"/>
                      <a:pt x="48587" y="104097"/>
                    </a:cubicBezTo>
                    <a:cubicBezTo>
                      <a:pt x="48692" y="104990"/>
                      <a:pt x="50240" y="112337"/>
                      <a:pt x="51289" y="117323"/>
                    </a:cubicBezTo>
                    <a:close/>
                    <a:moveTo>
                      <a:pt x="62492" y="120000"/>
                    </a:moveTo>
                    <a:lnTo>
                      <a:pt x="62492" y="120000"/>
                    </a:lnTo>
                    <a:cubicBezTo>
                      <a:pt x="62466" y="120000"/>
                      <a:pt x="62439" y="120000"/>
                      <a:pt x="62413" y="119973"/>
                    </a:cubicBezTo>
                    <a:lnTo>
                      <a:pt x="50450" y="119160"/>
                    </a:lnTo>
                    <a:cubicBezTo>
                      <a:pt x="50030" y="119134"/>
                      <a:pt x="49663" y="118819"/>
                      <a:pt x="49584" y="118399"/>
                    </a:cubicBezTo>
                    <a:cubicBezTo>
                      <a:pt x="47826" y="110185"/>
                      <a:pt x="47039" y="106538"/>
                      <a:pt x="46829" y="104858"/>
                    </a:cubicBezTo>
                    <a:cubicBezTo>
                      <a:pt x="41976" y="103415"/>
                      <a:pt x="37385" y="101211"/>
                      <a:pt x="33161" y="98246"/>
                    </a:cubicBezTo>
                    <a:lnTo>
                      <a:pt x="20437" y="104386"/>
                    </a:lnTo>
                    <a:cubicBezTo>
                      <a:pt x="20043" y="104570"/>
                      <a:pt x="19571" y="104465"/>
                      <a:pt x="19282" y="104150"/>
                    </a:cubicBezTo>
                    <a:lnTo>
                      <a:pt x="11412" y="95097"/>
                    </a:lnTo>
                    <a:cubicBezTo>
                      <a:pt x="11123" y="94782"/>
                      <a:pt x="11097" y="94310"/>
                      <a:pt x="11333" y="93968"/>
                    </a:cubicBezTo>
                    <a:lnTo>
                      <a:pt x="18941" y="82344"/>
                    </a:lnTo>
                    <a:cubicBezTo>
                      <a:pt x="16501" y="77909"/>
                      <a:pt x="14822" y="73107"/>
                      <a:pt x="13957" y="68121"/>
                    </a:cubicBezTo>
                    <a:lnTo>
                      <a:pt x="655" y="63345"/>
                    </a:lnTo>
                    <a:cubicBezTo>
                      <a:pt x="262" y="63214"/>
                      <a:pt x="0" y="62820"/>
                      <a:pt x="26" y="62401"/>
                    </a:cubicBezTo>
                    <a:lnTo>
                      <a:pt x="839" y="50435"/>
                    </a:lnTo>
                    <a:cubicBezTo>
                      <a:pt x="891" y="49989"/>
                      <a:pt x="1180" y="49647"/>
                      <a:pt x="1600" y="49569"/>
                    </a:cubicBezTo>
                    <a:lnTo>
                      <a:pt x="15111" y="46708"/>
                    </a:lnTo>
                    <a:cubicBezTo>
                      <a:pt x="16606" y="41670"/>
                      <a:pt x="18941" y="36921"/>
                      <a:pt x="22063" y="32591"/>
                    </a:cubicBezTo>
                    <a:lnTo>
                      <a:pt x="15688" y="20441"/>
                    </a:lnTo>
                    <a:cubicBezTo>
                      <a:pt x="15478" y="20048"/>
                      <a:pt x="15557" y="19549"/>
                      <a:pt x="15898" y="19260"/>
                    </a:cubicBezTo>
                    <a:lnTo>
                      <a:pt x="24949" y="11388"/>
                    </a:lnTo>
                    <a:cubicBezTo>
                      <a:pt x="25264" y="11126"/>
                      <a:pt x="25710" y="11073"/>
                      <a:pt x="26077" y="11309"/>
                    </a:cubicBezTo>
                    <a:lnTo>
                      <a:pt x="37726" y="18788"/>
                    </a:lnTo>
                    <a:cubicBezTo>
                      <a:pt x="42160" y="16374"/>
                      <a:pt x="46908" y="14721"/>
                      <a:pt x="51867" y="13855"/>
                    </a:cubicBezTo>
                    <a:lnTo>
                      <a:pt x="56641" y="629"/>
                    </a:lnTo>
                    <a:cubicBezTo>
                      <a:pt x="56773" y="236"/>
                      <a:pt x="57140" y="0"/>
                      <a:pt x="57612" y="0"/>
                    </a:cubicBezTo>
                    <a:lnTo>
                      <a:pt x="69575" y="839"/>
                    </a:lnTo>
                    <a:cubicBezTo>
                      <a:pt x="69995" y="865"/>
                      <a:pt x="70362" y="1154"/>
                      <a:pt x="70441" y="1574"/>
                    </a:cubicBezTo>
                    <a:lnTo>
                      <a:pt x="73379" y="15062"/>
                    </a:lnTo>
                    <a:cubicBezTo>
                      <a:pt x="78181" y="16479"/>
                      <a:pt x="82719" y="18683"/>
                      <a:pt x="86891" y="21622"/>
                    </a:cubicBezTo>
                    <a:lnTo>
                      <a:pt x="99588" y="15665"/>
                    </a:lnTo>
                    <a:cubicBezTo>
                      <a:pt x="99956" y="15482"/>
                      <a:pt x="100428" y="15587"/>
                      <a:pt x="100690" y="15902"/>
                    </a:cubicBezTo>
                    <a:lnTo>
                      <a:pt x="108587" y="24955"/>
                    </a:lnTo>
                    <a:cubicBezTo>
                      <a:pt x="108850" y="25270"/>
                      <a:pt x="108902" y="25742"/>
                      <a:pt x="108666" y="26083"/>
                    </a:cubicBezTo>
                    <a:lnTo>
                      <a:pt x="101215" y="37708"/>
                    </a:lnTo>
                    <a:cubicBezTo>
                      <a:pt x="103602" y="42143"/>
                      <a:pt x="105255" y="46892"/>
                      <a:pt x="106121" y="51852"/>
                    </a:cubicBezTo>
                    <a:lnTo>
                      <a:pt x="119344" y="56601"/>
                    </a:lnTo>
                    <a:cubicBezTo>
                      <a:pt x="119763" y="56759"/>
                      <a:pt x="119999" y="57152"/>
                      <a:pt x="119973" y="57572"/>
                    </a:cubicBezTo>
                    <a:lnTo>
                      <a:pt x="119160" y="69538"/>
                    </a:lnTo>
                    <a:cubicBezTo>
                      <a:pt x="119134" y="69984"/>
                      <a:pt x="118819" y="70325"/>
                      <a:pt x="118399" y="70404"/>
                    </a:cubicBezTo>
                    <a:lnTo>
                      <a:pt x="104888" y="73317"/>
                    </a:lnTo>
                    <a:cubicBezTo>
                      <a:pt x="103445" y="78119"/>
                      <a:pt x="101241" y="82659"/>
                      <a:pt x="98277" y="86857"/>
                    </a:cubicBezTo>
                    <a:lnTo>
                      <a:pt x="104363" y="99584"/>
                    </a:lnTo>
                    <a:cubicBezTo>
                      <a:pt x="104547" y="99951"/>
                      <a:pt x="104442" y="100424"/>
                      <a:pt x="104127" y="100712"/>
                    </a:cubicBezTo>
                    <a:lnTo>
                      <a:pt x="95076" y="108585"/>
                    </a:lnTo>
                    <a:cubicBezTo>
                      <a:pt x="94761" y="108873"/>
                      <a:pt x="94289" y="108900"/>
                      <a:pt x="93922" y="108663"/>
                    </a:cubicBezTo>
                    <a:lnTo>
                      <a:pt x="82326" y="101080"/>
                    </a:lnTo>
                    <a:cubicBezTo>
                      <a:pt x="77892" y="103494"/>
                      <a:pt x="73117" y="105147"/>
                      <a:pt x="68080" y="106039"/>
                    </a:cubicBezTo>
                    <a:cubicBezTo>
                      <a:pt x="67634" y="107483"/>
                      <a:pt x="66427" y="110894"/>
                      <a:pt x="63384" y="119370"/>
                    </a:cubicBezTo>
                    <a:cubicBezTo>
                      <a:pt x="63253" y="119737"/>
                      <a:pt x="62885" y="120000"/>
                      <a:pt x="62492" y="120000"/>
                    </a:cubicBezTo>
                    <a:close/>
                  </a:path>
                </a:pathLst>
              </a:custGeom>
              <a:solidFill>
                <a:srgbClr val="1F567A"/>
              </a:solidFill>
              <a:ln w="9525" cap="flat" cmpd="sng">
                <a:solidFill>
                  <a:srgbClr val="1F567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45688" rIns="91401" bIns="45688" anchor="t" anchorCtr="0">
                <a:noAutofit/>
              </a:bodyPr>
              <a:lstStyle/>
              <a:p>
                <a:endParaRPr sz="1350">
                  <a:solidFill>
                    <a:srgbClr val="EF432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0" name="Google Shape;670;p71"/>
            <p:cNvSpPr/>
            <p:nvPr/>
          </p:nvSpPr>
          <p:spPr>
            <a:xfrm rot="5400000">
              <a:off x="3385789" y="4836159"/>
              <a:ext cx="402300" cy="201000"/>
            </a:xfrm>
            <a:prstGeom prst="triangle">
              <a:avLst>
                <a:gd name="adj" fmla="val 54546"/>
              </a:avLst>
            </a:prstGeom>
            <a:solidFill>
              <a:srgbClr val="1F567A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/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71" name="Google Shape;671;p71"/>
          <p:cNvCxnSpPr/>
          <p:nvPr/>
        </p:nvCxnSpPr>
        <p:spPr>
          <a:xfrm>
            <a:off x="3794002" y="4228454"/>
            <a:ext cx="0" cy="471477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2" name="Google Shape;672;p71"/>
          <p:cNvCxnSpPr/>
          <p:nvPr/>
        </p:nvCxnSpPr>
        <p:spPr>
          <a:xfrm rot="10800000">
            <a:off x="3123157" y="4226970"/>
            <a:ext cx="2863954" cy="0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triangle" w="lg" len="lg"/>
            <a:tailEnd type="none" w="sm" len="sm"/>
          </a:ln>
        </p:spPr>
      </p:cxnSp>
      <p:cxnSp>
        <p:nvCxnSpPr>
          <p:cNvPr id="673" name="Google Shape;673;p71"/>
          <p:cNvCxnSpPr/>
          <p:nvPr/>
        </p:nvCxnSpPr>
        <p:spPr>
          <a:xfrm>
            <a:off x="3121613" y="4228454"/>
            <a:ext cx="0" cy="1553895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4" name="Google Shape;674;p71"/>
          <p:cNvCxnSpPr/>
          <p:nvPr/>
        </p:nvCxnSpPr>
        <p:spPr>
          <a:xfrm>
            <a:off x="3121613" y="5782479"/>
            <a:ext cx="326015" cy="0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5" name="Google Shape;675;p71"/>
          <p:cNvCxnSpPr/>
          <p:nvPr/>
        </p:nvCxnSpPr>
        <p:spPr>
          <a:xfrm rot="10800000">
            <a:off x="6305487" y="3527019"/>
            <a:ext cx="0" cy="86378"/>
          </a:xfrm>
          <a:prstGeom prst="straightConnector1">
            <a:avLst/>
          </a:prstGeom>
          <a:noFill/>
          <a:ln w="12700" cap="rnd" cmpd="sng">
            <a:solidFill>
              <a:srgbClr val="EF43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6" name="Google Shape;676;p71"/>
          <p:cNvSpPr txBox="1"/>
          <p:nvPr/>
        </p:nvSpPr>
        <p:spPr>
          <a:xfrm>
            <a:off x="8278732" y="3392806"/>
            <a:ext cx="902165" cy="46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/>
            <a:r>
              <a:rPr lang="en-US" sz="1200" dirty="0">
                <a:solidFill>
                  <a:srgbClr val="37464F"/>
                </a:solidFill>
                <a:latin typeface="Calibri"/>
                <a:ea typeface="Calibri"/>
                <a:cs typeface="Calibri"/>
                <a:sym typeface="Calibri"/>
              </a:rPr>
              <a:t>Kubectl, ajax, etc.</a:t>
            </a:r>
            <a:endParaRPr sz="1200" dirty="0">
              <a:solidFill>
                <a:srgbClr val="3746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71"/>
          <p:cNvSpPr txBox="1"/>
          <p:nvPr/>
        </p:nvSpPr>
        <p:spPr>
          <a:xfrm>
            <a:off x="4180584" y="4951333"/>
            <a:ext cx="831383" cy="2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r>
              <a:rPr lang="en-US" sz="1200">
                <a:solidFill>
                  <a:srgbClr val="37464F"/>
                </a:solidFill>
                <a:latin typeface="Calibri"/>
                <a:ea typeface="Calibri"/>
                <a:cs typeface="Calibri"/>
                <a:sym typeface="Calibri"/>
              </a:rPr>
              <a:t>Scheduler</a:t>
            </a:r>
            <a:endParaRPr sz="1200">
              <a:solidFill>
                <a:srgbClr val="3746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8" name="Google Shape;678;p71"/>
          <p:cNvGrpSpPr/>
          <p:nvPr/>
        </p:nvGrpSpPr>
        <p:grpSpPr>
          <a:xfrm>
            <a:off x="7624724" y="4717694"/>
            <a:ext cx="1560575" cy="1284557"/>
            <a:chOff x="5927523" y="4343465"/>
            <a:chExt cx="1560982" cy="1284892"/>
          </a:xfrm>
        </p:grpSpPr>
        <p:grpSp>
          <p:nvGrpSpPr>
            <p:cNvPr id="679" name="Google Shape;679;p71"/>
            <p:cNvGrpSpPr/>
            <p:nvPr/>
          </p:nvGrpSpPr>
          <p:grpSpPr>
            <a:xfrm>
              <a:off x="5927523" y="4343465"/>
              <a:ext cx="1499041" cy="1284892"/>
              <a:chOff x="5171232" y="4813844"/>
              <a:chExt cx="1803900" cy="1546200"/>
            </a:xfrm>
          </p:grpSpPr>
          <p:sp>
            <p:nvSpPr>
              <p:cNvPr id="680" name="Google Shape;680;p71"/>
              <p:cNvSpPr/>
              <p:nvPr/>
            </p:nvSpPr>
            <p:spPr>
              <a:xfrm>
                <a:off x="5171232" y="4813844"/>
                <a:ext cx="1499100" cy="1241400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</p:spPr>
            <p:txBody>
              <a:bodyPr spcFirstLastPara="1" wrap="square" lIns="91401" tIns="45688" rIns="91401" bIns="45688" anchor="ctr" anchorCtr="0">
                <a:noAutofit/>
              </a:bodyPr>
              <a:lstStyle/>
              <a:p>
                <a:pPr algn="ctr"/>
                <a:endParaRPr sz="135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71"/>
              <p:cNvSpPr/>
              <p:nvPr/>
            </p:nvSpPr>
            <p:spPr>
              <a:xfrm>
                <a:off x="5323632" y="4966244"/>
                <a:ext cx="1499100" cy="1241400"/>
              </a:xfrm>
              <a:prstGeom prst="rect">
                <a:avLst/>
              </a:prstGeom>
              <a:solidFill>
                <a:srgbClr val="E6E7E8"/>
              </a:solidFill>
              <a:ln w="12700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1" tIns="45688" rIns="91401" bIns="45688" anchor="ctr" anchorCtr="0">
                <a:noAutofit/>
              </a:bodyPr>
              <a:lstStyle/>
              <a:p>
                <a:pPr algn="ctr"/>
                <a:endParaRPr sz="135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71"/>
              <p:cNvSpPr/>
              <p:nvPr/>
            </p:nvSpPr>
            <p:spPr>
              <a:xfrm>
                <a:off x="5476032" y="5118644"/>
                <a:ext cx="1499100" cy="1241400"/>
              </a:xfrm>
              <a:prstGeom prst="rect">
                <a:avLst/>
              </a:prstGeom>
              <a:solidFill>
                <a:srgbClr val="E6E7E8"/>
              </a:solidFill>
              <a:ln w="12700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01" tIns="45688" rIns="91401" bIns="45688" anchor="ctr" anchorCtr="0">
                <a:noAutofit/>
              </a:bodyPr>
              <a:lstStyle/>
              <a:p>
                <a:pPr algn="ctr"/>
                <a:endParaRPr sz="135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" name="Google Shape;683;p71"/>
            <p:cNvGrpSpPr/>
            <p:nvPr/>
          </p:nvGrpSpPr>
          <p:grpSpPr>
            <a:xfrm>
              <a:off x="6359640" y="4738556"/>
              <a:ext cx="289266" cy="310838"/>
              <a:chOff x="2803133" y="4136206"/>
              <a:chExt cx="1494916" cy="1606397"/>
            </a:xfrm>
          </p:grpSpPr>
          <p:grpSp>
            <p:nvGrpSpPr>
              <p:cNvPr id="684" name="Google Shape;684;p71"/>
              <p:cNvGrpSpPr/>
              <p:nvPr/>
            </p:nvGrpSpPr>
            <p:grpSpPr>
              <a:xfrm>
                <a:off x="2803133" y="4136206"/>
                <a:ext cx="1494916" cy="1606397"/>
                <a:chOff x="2812341" y="4784072"/>
                <a:chExt cx="422400" cy="453900"/>
              </a:xfrm>
            </p:grpSpPr>
            <p:sp>
              <p:nvSpPr>
                <p:cNvPr id="685" name="Google Shape;685;p71"/>
                <p:cNvSpPr/>
                <p:nvPr/>
              </p:nvSpPr>
              <p:spPr>
                <a:xfrm>
                  <a:off x="2945691" y="4925733"/>
                  <a:ext cx="155700" cy="16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35" y="5159"/>
                      </a:moveTo>
                      <a:lnTo>
                        <a:pt x="60035" y="5159"/>
                      </a:lnTo>
                      <a:cubicBezTo>
                        <a:pt x="45327" y="5159"/>
                        <a:pt x="31538" y="10812"/>
                        <a:pt x="21213" y="21201"/>
                      </a:cubicBezTo>
                      <a:cubicBezTo>
                        <a:pt x="10819" y="31590"/>
                        <a:pt x="5091" y="45300"/>
                        <a:pt x="5091" y="60000"/>
                      </a:cubicBezTo>
                      <a:cubicBezTo>
                        <a:pt x="5091" y="74628"/>
                        <a:pt x="10819" y="88409"/>
                        <a:pt x="21213" y="98798"/>
                      </a:cubicBezTo>
                      <a:cubicBezTo>
                        <a:pt x="31538" y="109116"/>
                        <a:pt x="45327" y="114840"/>
                        <a:pt x="60035" y="114840"/>
                      </a:cubicBezTo>
                      <a:cubicBezTo>
                        <a:pt x="74672" y="114840"/>
                        <a:pt x="88461" y="109116"/>
                        <a:pt x="98786" y="98798"/>
                      </a:cubicBezTo>
                      <a:cubicBezTo>
                        <a:pt x="109180" y="88409"/>
                        <a:pt x="114908" y="74628"/>
                        <a:pt x="114908" y="60000"/>
                      </a:cubicBezTo>
                      <a:cubicBezTo>
                        <a:pt x="114908" y="45300"/>
                        <a:pt x="109180" y="31590"/>
                        <a:pt x="98856" y="21201"/>
                      </a:cubicBezTo>
                      <a:cubicBezTo>
                        <a:pt x="88461" y="10812"/>
                        <a:pt x="74672" y="5159"/>
                        <a:pt x="60035" y="5159"/>
                      </a:cubicBezTo>
                      <a:close/>
                      <a:moveTo>
                        <a:pt x="60035" y="120000"/>
                      </a:moveTo>
                      <a:lnTo>
                        <a:pt x="60035" y="120000"/>
                      </a:lnTo>
                      <a:cubicBezTo>
                        <a:pt x="43983" y="120000"/>
                        <a:pt x="28921" y="113710"/>
                        <a:pt x="17536" y="102402"/>
                      </a:cubicBezTo>
                      <a:cubicBezTo>
                        <a:pt x="6222" y="91095"/>
                        <a:pt x="0" y="76042"/>
                        <a:pt x="0" y="60000"/>
                      </a:cubicBezTo>
                      <a:cubicBezTo>
                        <a:pt x="0" y="43957"/>
                        <a:pt x="6222" y="28904"/>
                        <a:pt x="17536" y="17597"/>
                      </a:cubicBezTo>
                      <a:cubicBezTo>
                        <a:pt x="28921" y="6219"/>
                        <a:pt x="43983" y="0"/>
                        <a:pt x="60035" y="0"/>
                      </a:cubicBezTo>
                      <a:cubicBezTo>
                        <a:pt x="76016" y="0"/>
                        <a:pt x="91078" y="6219"/>
                        <a:pt x="102463" y="17597"/>
                      </a:cubicBezTo>
                      <a:cubicBezTo>
                        <a:pt x="113777" y="28904"/>
                        <a:pt x="119999" y="43957"/>
                        <a:pt x="119999" y="60000"/>
                      </a:cubicBezTo>
                      <a:cubicBezTo>
                        <a:pt x="119999" y="76042"/>
                        <a:pt x="113777" y="91095"/>
                        <a:pt x="102463" y="102402"/>
                      </a:cubicBezTo>
                      <a:cubicBezTo>
                        <a:pt x="91149" y="113710"/>
                        <a:pt x="76016" y="120000"/>
                        <a:pt x="60035" y="120000"/>
                      </a:cubicBezTo>
                      <a:close/>
                    </a:path>
                  </a:pathLst>
                </a:custGeom>
                <a:solidFill>
                  <a:srgbClr val="1F567A"/>
                </a:solidFill>
                <a:ln w="9525" cap="flat" cmpd="sng">
                  <a:solidFill>
                    <a:srgbClr val="1F567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01" tIns="45688" rIns="91401" bIns="45688" anchor="t" anchorCtr="0">
                  <a:noAutofit/>
                </a:bodyPr>
                <a:lstStyle/>
                <a:p>
                  <a:endParaRPr sz="1350">
                    <a:solidFill>
                      <a:srgbClr val="EF432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71"/>
                <p:cNvSpPr/>
                <p:nvPr/>
              </p:nvSpPr>
              <p:spPr>
                <a:xfrm>
                  <a:off x="2812341" y="4784072"/>
                  <a:ext cx="422400" cy="45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1289" y="117323"/>
                      </a:moveTo>
                      <a:lnTo>
                        <a:pt x="51289" y="117323"/>
                      </a:lnTo>
                      <a:lnTo>
                        <a:pt x="61836" y="118031"/>
                      </a:lnTo>
                      <a:cubicBezTo>
                        <a:pt x="63672" y="112888"/>
                        <a:pt x="66243" y="105646"/>
                        <a:pt x="66453" y="104990"/>
                      </a:cubicBezTo>
                      <a:cubicBezTo>
                        <a:pt x="66480" y="104885"/>
                        <a:pt x="66506" y="104806"/>
                        <a:pt x="66558" y="104727"/>
                      </a:cubicBezTo>
                      <a:cubicBezTo>
                        <a:pt x="66689" y="104465"/>
                        <a:pt x="66952" y="104281"/>
                        <a:pt x="67240" y="104255"/>
                      </a:cubicBezTo>
                      <a:cubicBezTo>
                        <a:pt x="72435" y="103389"/>
                        <a:pt x="77367" y="101683"/>
                        <a:pt x="81906" y="99138"/>
                      </a:cubicBezTo>
                      <a:cubicBezTo>
                        <a:pt x="82195" y="98980"/>
                        <a:pt x="82588" y="98980"/>
                        <a:pt x="82877" y="99164"/>
                      </a:cubicBezTo>
                      <a:lnTo>
                        <a:pt x="94368" y="106669"/>
                      </a:lnTo>
                      <a:lnTo>
                        <a:pt x="102317" y="99741"/>
                      </a:lnTo>
                      <a:lnTo>
                        <a:pt x="96309" y="87172"/>
                      </a:lnTo>
                      <a:cubicBezTo>
                        <a:pt x="96178" y="86857"/>
                        <a:pt x="96204" y="86490"/>
                        <a:pt x="96414" y="86201"/>
                      </a:cubicBezTo>
                      <a:cubicBezTo>
                        <a:pt x="99510" y="81898"/>
                        <a:pt x="101792" y="77200"/>
                        <a:pt x="103209" y="72241"/>
                      </a:cubicBezTo>
                      <a:cubicBezTo>
                        <a:pt x="103314" y="71900"/>
                        <a:pt x="103576" y="71637"/>
                        <a:pt x="103917" y="71559"/>
                      </a:cubicBezTo>
                      <a:lnTo>
                        <a:pt x="117297" y="68698"/>
                      </a:lnTo>
                      <a:lnTo>
                        <a:pt x="118032" y="58150"/>
                      </a:lnTo>
                      <a:lnTo>
                        <a:pt x="104940" y="53479"/>
                      </a:lnTo>
                      <a:cubicBezTo>
                        <a:pt x="104599" y="53347"/>
                        <a:pt x="104363" y="53059"/>
                        <a:pt x="104311" y="52718"/>
                      </a:cubicBezTo>
                      <a:cubicBezTo>
                        <a:pt x="103471" y="47574"/>
                        <a:pt x="101792" y="42667"/>
                        <a:pt x="99274" y="38128"/>
                      </a:cubicBezTo>
                      <a:cubicBezTo>
                        <a:pt x="99116" y="37839"/>
                        <a:pt x="99116" y="37472"/>
                        <a:pt x="99274" y="37183"/>
                      </a:cubicBezTo>
                      <a:cubicBezTo>
                        <a:pt x="99326" y="37130"/>
                        <a:pt x="99352" y="37078"/>
                        <a:pt x="99405" y="37026"/>
                      </a:cubicBezTo>
                      <a:lnTo>
                        <a:pt x="106672" y="25663"/>
                      </a:lnTo>
                      <a:lnTo>
                        <a:pt x="99746" y="17686"/>
                      </a:lnTo>
                      <a:lnTo>
                        <a:pt x="87205" y="23590"/>
                      </a:lnTo>
                      <a:cubicBezTo>
                        <a:pt x="86891" y="23748"/>
                        <a:pt x="86523" y="23695"/>
                        <a:pt x="86235" y="23511"/>
                      </a:cubicBezTo>
                      <a:cubicBezTo>
                        <a:pt x="81958" y="20415"/>
                        <a:pt x="77262" y="18132"/>
                        <a:pt x="72304" y="16715"/>
                      </a:cubicBezTo>
                      <a:cubicBezTo>
                        <a:pt x="71963" y="16636"/>
                        <a:pt x="71727" y="16348"/>
                        <a:pt x="71648" y="16006"/>
                      </a:cubicBezTo>
                      <a:lnTo>
                        <a:pt x="68736" y="2676"/>
                      </a:lnTo>
                      <a:lnTo>
                        <a:pt x="58189" y="1941"/>
                      </a:lnTo>
                      <a:lnTo>
                        <a:pt x="53493" y="14931"/>
                      </a:lnTo>
                      <a:cubicBezTo>
                        <a:pt x="53467" y="15009"/>
                        <a:pt x="53441" y="15088"/>
                        <a:pt x="53414" y="15141"/>
                      </a:cubicBezTo>
                      <a:cubicBezTo>
                        <a:pt x="53283" y="15403"/>
                        <a:pt x="53021" y="15587"/>
                        <a:pt x="52732" y="15639"/>
                      </a:cubicBezTo>
                      <a:cubicBezTo>
                        <a:pt x="47590" y="16479"/>
                        <a:pt x="42684" y="18184"/>
                        <a:pt x="38119" y="20730"/>
                      </a:cubicBezTo>
                      <a:cubicBezTo>
                        <a:pt x="37857" y="20861"/>
                        <a:pt x="37542" y="20887"/>
                        <a:pt x="37280" y="20756"/>
                      </a:cubicBezTo>
                      <a:cubicBezTo>
                        <a:pt x="37149" y="20704"/>
                        <a:pt x="37070" y="20651"/>
                        <a:pt x="36965" y="20546"/>
                      </a:cubicBezTo>
                      <a:lnTo>
                        <a:pt x="25658" y="13304"/>
                      </a:lnTo>
                      <a:lnTo>
                        <a:pt x="17708" y="20205"/>
                      </a:lnTo>
                      <a:lnTo>
                        <a:pt x="24031" y="32223"/>
                      </a:lnTo>
                      <a:cubicBezTo>
                        <a:pt x="24188" y="32538"/>
                        <a:pt x="24162" y="32932"/>
                        <a:pt x="23952" y="33221"/>
                      </a:cubicBezTo>
                      <a:cubicBezTo>
                        <a:pt x="20647" y="37655"/>
                        <a:pt x="18233" y="42562"/>
                        <a:pt x="16790" y="47784"/>
                      </a:cubicBezTo>
                      <a:cubicBezTo>
                        <a:pt x="16685" y="48125"/>
                        <a:pt x="16423" y="48362"/>
                        <a:pt x="16055" y="48440"/>
                      </a:cubicBezTo>
                      <a:lnTo>
                        <a:pt x="2702" y="51274"/>
                      </a:lnTo>
                      <a:lnTo>
                        <a:pt x="1967" y="61797"/>
                      </a:lnTo>
                      <a:lnTo>
                        <a:pt x="15111" y="66520"/>
                      </a:lnTo>
                      <a:cubicBezTo>
                        <a:pt x="15426" y="66625"/>
                        <a:pt x="15662" y="66914"/>
                        <a:pt x="15741" y="67255"/>
                      </a:cubicBezTo>
                      <a:cubicBezTo>
                        <a:pt x="16580" y="72425"/>
                        <a:pt x="18312" y="77358"/>
                        <a:pt x="20883" y="81924"/>
                      </a:cubicBezTo>
                      <a:cubicBezTo>
                        <a:pt x="21066" y="82239"/>
                        <a:pt x="21040" y="82632"/>
                        <a:pt x="20857" y="82921"/>
                      </a:cubicBezTo>
                      <a:lnTo>
                        <a:pt x="13327" y="94388"/>
                      </a:lnTo>
                      <a:lnTo>
                        <a:pt x="20253" y="102366"/>
                      </a:lnTo>
                      <a:lnTo>
                        <a:pt x="32846" y="96278"/>
                      </a:lnTo>
                      <a:cubicBezTo>
                        <a:pt x="33161" y="96146"/>
                        <a:pt x="33528" y="96173"/>
                        <a:pt x="33817" y="96383"/>
                      </a:cubicBezTo>
                      <a:cubicBezTo>
                        <a:pt x="38119" y="99479"/>
                        <a:pt x="42868" y="101762"/>
                        <a:pt x="47879" y="103179"/>
                      </a:cubicBezTo>
                      <a:cubicBezTo>
                        <a:pt x="48272" y="103284"/>
                        <a:pt x="48535" y="103599"/>
                        <a:pt x="48587" y="103993"/>
                      </a:cubicBezTo>
                      <a:cubicBezTo>
                        <a:pt x="48587" y="104045"/>
                        <a:pt x="48587" y="104071"/>
                        <a:pt x="48587" y="104097"/>
                      </a:cubicBezTo>
                      <a:cubicBezTo>
                        <a:pt x="48692" y="104990"/>
                        <a:pt x="50240" y="112337"/>
                        <a:pt x="51289" y="117323"/>
                      </a:cubicBezTo>
                      <a:close/>
                      <a:moveTo>
                        <a:pt x="62492" y="120000"/>
                      </a:moveTo>
                      <a:lnTo>
                        <a:pt x="62492" y="120000"/>
                      </a:lnTo>
                      <a:cubicBezTo>
                        <a:pt x="62466" y="120000"/>
                        <a:pt x="62439" y="120000"/>
                        <a:pt x="62413" y="119973"/>
                      </a:cubicBezTo>
                      <a:lnTo>
                        <a:pt x="50450" y="119160"/>
                      </a:lnTo>
                      <a:cubicBezTo>
                        <a:pt x="50030" y="119134"/>
                        <a:pt x="49663" y="118819"/>
                        <a:pt x="49584" y="118399"/>
                      </a:cubicBezTo>
                      <a:cubicBezTo>
                        <a:pt x="47826" y="110185"/>
                        <a:pt x="47039" y="106538"/>
                        <a:pt x="46829" y="104858"/>
                      </a:cubicBezTo>
                      <a:cubicBezTo>
                        <a:pt x="41976" y="103415"/>
                        <a:pt x="37385" y="101211"/>
                        <a:pt x="33161" y="98246"/>
                      </a:cubicBezTo>
                      <a:lnTo>
                        <a:pt x="20437" y="104386"/>
                      </a:lnTo>
                      <a:cubicBezTo>
                        <a:pt x="20043" y="104570"/>
                        <a:pt x="19571" y="104465"/>
                        <a:pt x="19282" y="104150"/>
                      </a:cubicBezTo>
                      <a:lnTo>
                        <a:pt x="11412" y="95097"/>
                      </a:lnTo>
                      <a:cubicBezTo>
                        <a:pt x="11123" y="94782"/>
                        <a:pt x="11097" y="94310"/>
                        <a:pt x="11333" y="93968"/>
                      </a:cubicBezTo>
                      <a:lnTo>
                        <a:pt x="18941" y="82344"/>
                      </a:lnTo>
                      <a:cubicBezTo>
                        <a:pt x="16501" y="77909"/>
                        <a:pt x="14822" y="73107"/>
                        <a:pt x="13957" y="68121"/>
                      </a:cubicBezTo>
                      <a:lnTo>
                        <a:pt x="655" y="63345"/>
                      </a:lnTo>
                      <a:cubicBezTo>
                        <a:pt x="262" y="63214"/>
                        <a:pt x="0" y="62820"/>
                        <a:pt x="26" y="62401"/>
                      </a:cubicBezTo>
                      <a:lnTo>
                        <a:pt x="839" y="50435"/>
                      </a:lnTo>
                      <a:cubicBezTo>
                        <a:pt x="891" y="49989"/>
                        <a:pt x="1180" y="49647"/>
                        <a:pt x="1600" y="49569"/>
                      </a:cubicBezTo>
                      <a:lnTo>
                        <a:pt x="15111" y="46708"/>
                      </a:lnTo>
                      <a:cubicBezTo>
                        <a:pt x="16606" y="41670"/>
                        <a:pt x="18941" y="36921"/>
                        <a:pt x="22063" y="32591"/>
                      </a:cubicBezTo>
                      <a:lnTo>
                        <a:pt x="15688" y="20441"/>
                      </a:lnTo>
                      <a:cubicBezTo>
                        <a:pt x="15478" y="20048"/>
                        <a:pt x="15557" y="19549"/>
                        <a:pt x="15898" y="19260"/>
                      </a:cubicBezTo>
                      <a:lnTo>
                        <a:pt x="24949" y="11388"/>
                      </a:lnTo>
                      <a:cubicBezTo>
                        <a:pt x="25264" y="11126"/>
                        <a:pt x="25710" y="11073"/>
                        <a:pt x="26077" y="11309"/>
                      </a:cubicBezTo>
                      <a:lnTo>
                        <a:pt x="37726" y="18788"/>
                      </a:lnTo>
                      <a:cubicBezTo>
                        <a:pt x="42160" y="16374"/>
                        <a:pt x="46908" y="14721"/>
                        <a:pt x="51867" y="13855"/>
                      </a:cubicBezTo>
                      <a:lnTo>
                        <a:pt x="56641" y="629"/>
                      </a:lnTo>
                      <a:cubicBezTo>
                        <a:pt x="56773" y="236"/>
                        <a:pt x="57140" y="0"/>
                        <a:pt x="57612" y="0"/>
                      </a:cubicBezTo>
                      <a:lnTo>
                        <a:pt x="69575" y="839"/>
                      </a:lnTo>
                      <a:cubicBezTo>
                        <a:pt x="69995" y="865"/>
                        <a:pt x="70362" y="1154"/>
                        <a:pt x="70441" y="1574"/>
                      </a:cubicBezTo>
                      <a:lnTo>
                        <a:pt x="73379" y="15062"/>
                      </a:lnTo>
                      <a:cubicBezTo>
                        <a:pt x="78181" y="16479"/>
                        <a:pt x="82719" y="18683"/>
                        <a:pt x="86891" y="21622"/>
                      </a:cubicBezTo>
                      <a:lnTo>
                        <a:pt x="99588" y="15665"/>
                      </a:lnTo>
                      <a:cubicBezTo>
                        <a:pt x="99956" y="15482"/>
                        <a:pt x="100428" y="15587"/>
                        <a:pt x="100690" y="15902"/>
                      </a:cubicBezTo>
                      <a:lnTo>
                        <a:pt x="108587" y="24955"/>
                      </a:lnTo>
                      <a:cubicBezTo>
                        <a:pt x="108850" y="25270"/>
                        <a:pt x="108902" y="25742"/>
                        <a:pt x="108666" y="26083"/>
                      </a:cubicBezTo>
                      <a:lnTo>
                        <a:pt x="101215" y="37708"/>
                      </a:lnTo>
                      <a:cubicBezTo>
                        <a:pt x="103602" y="42143"/>
                        <a:pt x="105255" y="46892"/>
                        <a:pt x="106121" y="51852"/>
                      </a:cubicBezTo>
                      <a:lnTo>
                        <a:pt x="119344" y="56601"/>
                      </a:lnTo>
                      <a:cubicBezTo>
                        <a:pt x="119763" y="56759"/>
                        <a:pt x="119999" y="57152"/>
                        <a:pt x="119973" y="57572"/>
                      </a:cubicBezTo>
                      <a:lnTo>
                        <a:pt x="119160" y="69538"/>
                      </a:lnTo>
                      <a:cubicBezTo>
                        <a:pt x="119134" y="69984"/>
                        <a:pt x="118819" y="70325"/>
                        <a:pt x="118399" y="70404"/>
                      </a:cubicBezTo>
                      <a:lnTo>
                        <a:pt x="104888" y="73317"/>
                      </a:lnTo>
                      <a:cubicBezTo>
                        <a:pt x="103445" y="78119"/>
                        <a:pt x="101241" y="82659"/>
                        <a:pt x="98277" y="86857"/>
                      </a:cubicBezTo>
                      <a:lnTo>
                        <a:pt x="104363" y="99584"/>
                      </a:lnTo>
                      <a:cubicBezTo>
                        <a:pt x="104547" y="99951"/>
                        <a:pt x="104442" y="100424"/>
                        <a:pt x="104127" y="100712"/>
                      </a:cubicBezTo>
                      <a:lnTo>
                        <a:pt x="95076" y="108585"/>
                      </a:lnTo>
                      <a:cubicBezTo>
                        <a:pt x="94761" y="108873"/>
                        <a:pt x="94289" y="108900"/>
                        <a:pt x="93922" y="108663"/>
                      </a:cubicBezTo>
                      <a:lnTo>
                        <a:pt x="82326" y="101080"/>
                      </a:lnTo>
                      <a:cubicBezTo>
                        <a:pt x="77892" y="103494"/>
                        <a:pt x="73117" y="105147"/>
                        <a:pt x="68080" y="106039"/>
                      </a:cubicBezTo>
                      <a:cubicBezTo>
                        <a:pt x="67634" y="107483"/>
                        <a:pt x="66427" y="110894"/>
                        <a:pt x="63384" y="119370"/>
                      </a:cubicBezTo>
                      <a:cubicBezTo>
                        <a:pt x="63253" y="119737"/>
                        <a:pt x="62885" y="120000"/>
                        <a:pt x="62492" y="120000"/>
                      </a:cubicBezTo>
                      <a:close/>
                    </a:path>
                  </a:pathLst>
                </a:custGeom>
                <a:solidFill>
                  <a:srgbClr val="1F567A"/>
                </a:solidFill>
                <a:ln w="9525" cap="flat" cmpd="sng">
                  <a:solidFill>
                    <a:srgbClr val="1F567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01" tIns="45688" rIns="91401" bIns="45688" anchor="t" anchorCtr="0">
                  <a:noAutofit/>
                </a:bodyPr>
                <a:lstStyle/>
                <a:p>
                  <a:endParaRPr sz="1350">
                    <a:solidFill>
                      <a:srgbClr val="EF432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87" name="Google Shape;687;p71"/>
              <p:cNvSpPr/>
              <p:nvPr/>
            </p:nvSpPr>
            <p:spPr>
              <a:xfrm rot="5400000">
                <a:off x="3385789" y="4836159"/>
                <a:ext cx="402300" cy="201000"/>
              </a:xfrm>
              <a:prstGeom prst="triangle">
                <a:avLst>
                  <a:gd name="adj" fmla="val 54546"/>
                </a:avLst>
              </a:prstGeom>
              <a:solidFill>
                <a:srgbClr val="1F567A"/>
              </a:solidFill>
              <a:ln>
                <a:noFill/>
              </a:ln>
            </p:spPr>
            <p:txBody>
              <a:bodyPr spcFirstLastPara="1" wrap="square" lIns="91401" tIns="45688" rIns="91401" bIns="45688" anchor="ctr" anchorCtr="0">
                <a:noAutofit/>
              </a:bodyPr>
              <a:lstStyle/>
              <a:p>
                <a:pPr algn="ctr"/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71"/>
            <p:cNvGrpSpPr/>
            <p:nvPr/>
          </p:nvGrpSpPr>
          <p:grpSpPr>
            <a:xfrm>
              <a:off x="6366719" y="5110876"/>
              <a:ext cx="289266" cy="310838"/>
              <a:chOff x="2803133" y="4136206"/>
              <a:chExt cx="1494916" cy="1606397"/>
            </a:xfrm>
          </p:grpSpPr>
          <p:grpSp>
            <p:nvGrpSpPr>
              <p:cNvPr id="689" name="Google Shape;689;p71"/>
              <p:cNvGrpSpPr/>
              <p:nvPr/>
            </p:nvGrpSpPr>
            <p:grpSpPr>
              <a:xfrm>
                <a:off x="2803133" y="4136206"/>
                <a:ext cx="1494916" cy="1606397"/>
                <a:chOff x="2812341" y="4784072"/>
                <a:chExt cx="422400" cy="453900"/>
              </a:xfrm>
            </p:grpSpPr>
            <p:sp>
              <p:nvSpPr>
                <p:cNvPr id="690" name="Google Shape;690;p71"/>
                <p:cNvSpPr/>
                <p:nvPr/>
              </p:nvSpPr>
              <p:spPr>
                <a:xfrm>
                  <a:off x="2945691" y="4925733"/>
                  <a:ext cx="155700" cy="16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35" y="5159"/>
                      </a:moveTo>
                      <a:lnTo>
                        <a:pt x="60035" y="5159"/>
                      </a:lnTo>
                      <a:cubicBezTo>
                        <a:pt x="45327" y="5159"/>
                        <a:pt x="31538" y="10812"/>
                        <a:pt x="21213" y="21201"/>
                      </a:cubicBezTo>
                      <a:cubicBezTo>
                        <a:pt x="10819" y="31590"/>
                        <a:pt x="5091" y="45300"/>
                        <a:pt x="5091" y="60000"/>
                      </a:cubicBezTo>
                      <a:cubicBezTo>
                        <a:pt x="5091" y="74628"/>
                        <a:pt x="10819" y="88409"/>
                        <a:pt x="21213" y="98798"/>
                      </a:cubicBezTo>
                      <a:cubicBezTo>
                        <a:pt x="31538" y="109116"/>
                        <a:pt x="45327" y="114840"/>
                        <a:pt x="60035" y="114840"/>
                      </a:cubicBezTo>
                      <a:cubicBezTo>
                        <a:pt x="74672" y="114840"/>
                        <a:pt x="88461" y="109116"/>
                        <a:pt x="98786" y="98798"/>
                      </a:cubicBezTo>
                      <a:cubicBezTo>
                        <a:pt x="109180" y="88409"/>
                        <a:pt x="114908" y="74628"/>
                        <a:pt x="114908" y="60000"/>
                      </a:cubicBezTo>
                      <a:cubicBezTo>
                        <a:pt x="114908" y="45300"/>
                        <a:pt x="109180" y="31590"/>
                        <a:pt x="98856" y="21201"/>
                      </a:cubicBezTo>
                      <a:cubicBezTo>
                        <a:pt x="88461" y="10812"/>
                        <a:pt x="74672" y="5159"/>
                        <a:pt x="60035" y="5159"/>
                      </a:cubicBezTo>
                      <a:close/>
                      <a:moveTo>
                        <a:pt x="60035" y="120000"/>
                      </a:moveTo>
                      <a:lnTo>
                        <a:pt x="60035" y="120000"/>
                      </a:lnTo>
                      <a:cubicBezTo>
                        <a:pt x="43983" y="120000"/>
                        <a:pt x="28921" y="113710"/>
                        <a:pt x="17536" y="102402"/>
                      </a:cubicBezTo>
                      <a:cubicBezTo>
                        <a:pt x="6222" y="91095"/>
                        <a:pt x="0" y="76042"/>
                        <a:pt x="0" y="60000"/>
                      </a:cubicBezTo>
                      <a:cubicBezTo>
                        <a:pt x="0" y="43957"/>
                        <a:pt x="6222" y="28904"/>
                        <a:pt x="17536" y="17597"/>
                      </a:cubicBezTo>
                      <a:cubicBezTo>
                        <a:pt x="28921" y="6219"/>
                        <a:pt x="43983" y="0"/>
                        <a:pt x="60035" y="0"/>
                      </a:cubicBezTo>
                      <a:cubicBezTo>
                        <a:pt x="76016" y="0"/>
                        <a:pt x="91078" y="6219"/>
                        <a:pt x="102463" y="17597"/>
                      </a:cubicBezTo>
                      <a:cubicBezTo>
                        <a:pt x="113777" y="28904"/>
                        <a:pt x="119999" y="43957"/>
                        <a:pt x="119999" y="60000"/>
                      </a:cubicBezTo>
                      <a:cubicBezTo>
                        <a:pt x="119999" y="76042"/>
                        <a:pt x="113777" y="91095"/>
                        <a:pt x="102463" y="102402"/>
                      </a:cubicBezTo>
                      <a:cubicBezTo>
                        <a:pt x="91149" y="113710"/>
                        <a:pt x="76016" y="120000"/>
                        <a:pt x="60035" y="120000"/>
                      </a:cubicBezTo>
                      <a:close/>
                    </a:path>
                  </a:pathLst>
                </a:custGeom>
                <a:solidFill>
                  <a:srgbClr val="1F567A"/>
                </a:solidFill>
                <a:ln w="9525" cap="flat" cmpd="sng">
                  <a:solidFill>
                    <a:srgbClr val="1F567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01" tIns="45688" rIns="91401" bIns="45688" anchor="t" anchorCtr="0">
                  <a:noAutofit/>
                </a:bodyPr>
                <a:lstStyle/>
                <a:p>
                  <a:endParaRPr sz="1350">
                    <a:solidFill>
                      <a:srgbClr val="EF432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71"/>
                <p:cNvSpPr/>
                <p:nvPr/>
              </p:nvSpPr>
              <p:spPr>
                <a:xfrm>
                  <a:off x="2812341" y="4784072"/>
                  <a:ext cx="422400" cy="45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1289" y="117323"/>
                      </a:moveTo>
                      <a:lnTo>
                        <a:pt x="51289" y="117323"/>
                      </a:lnTo>
                      <a:lnTo>
                        <a:pt x="61836" y="118031"/>
                      </a:lnTo>
                      <a:cubicBezTo>
                        <a:pt x="63672" y="112888"/>
                        <a:pt x="66243" y="105646"/>
                        <a:pt x="66453" y="104990"/>
                      </a:cubicBezTo>
                      <a:cubicBezTo>
                        <a:pt x="66480" y="104885"/>
                        <a:pt x="66506" y="104806"/>
                        <a:pt x="66558" y="104727"/>
                      </a:cubicBezTo>
                      <a:cubicBezTo>
                        <a:pt x="66689" y="104465"/>
                        <a:pt x="66952" y="104281"/>
                        <a:pt x="67240" y="104255"/>
                      </a:cubicBezTo>
                      <a:cubicBezTo>
                        <a:pt x="72435" y="103389"/>
                        <a:pt x="77367" y="101683"/>
                        <a:pt x="81906" y="99138"/>
                      </a:cubicBezTo>
                      <a:cubicBezTo>
                        <a:pt x="82195" y="98980"/>
                        <a:pt x="82588" y="98980"/>
                        <a:pt x="82877" y="99164"/>
                      </a:cubicBezTo>
                      <a:lnTo>
                        <a:pt x="94368" y="106669"/>
                      </a:lnTo>
                      <a:lnTo>
                        <a:pt x="102317" y="99741"/>
                      </a:lnTo>
                      <a:lnTo>
                        <a:pt x="96309" y="87172"/>
                      </a:lnTo>
                      <a:cubicBezTo>
                        <a:pt x="96178" y="86857"/>
                        <a:pt x="96204" y="86490"/>
                        <a:pt x="96414" y="86201"/>
                      </a:cubicBezTo>
                      <a:cubicBezTo>
                        <a:pt x="99510" y="81898"/>
                        <a:pt x="101792" y="77200"/>
                        <a:pt x="103209" y="72241"/>
                      </a:cubicBezTo>
                      <a:cubicBezTo>
                        <a:pt x="103314" y="71900"/>
                        <a:pt x="103576" y="71637"/>
                        <a:pt x="103917" y="71559"/>
                      </a:cubicBezTo>
                      <a:lnTo>
                        <a:pt x="117297" y="68698"/>
                      </a:lnTo>
                      <a:lnTo>
                        <a:pt x="118032" y="58150"/>
                      </a:lnTo>
                      <a:lnTo>
                        <a:pt x="104940" y="53479"/>
                      </a:lnTo>
                      <a:cubicBezTo>
                        <a:pt x="104599" y="53347"/>
                        <a:pt x="104363" y="53059"/>
                        <a:pt x="104311" y="52718"/>
                      </a:cubicBezTo>
                      <a:cubicBezTo>
                        <a:pt x="103471" y="47574"/>
                        <a:pt x="101792" y="42667"/>
                        <a:pt x="99274" y="38128"/>
                      </a:cubicBezTo>
                      <a:cubicBezTo>
                        <a:pt x="99116" y="37839"/>
                        <a:pt x="99116" y="37472"/>
                        <a:pt x="99274" y="37183"/>
                      </a:cubicBezTo>
                      <a:cubicBezTo>
                        <a:pt x="99326" y="37130"/>
                        <a:pt x="99352" y="37078"/>
                        <a:pt x="99405" y="37026"/>
                      </a:cubicBezTo>
                      <a:lnTo>
                        <a:pt x="106672" y="25663"/>
                      </a:lnTo>
                      <a:lnTo>
                        <a:pt x="99746" y="17686"/>
                      </a:lnTo>
                      <a:lnTo>
                        <a:pt x="87205" y="23590"/>
                      </a:lnTo>
                      <a:cubicBezTo>
                        <a:pt x="86891" y="23748"/>
                        <a:pt x="86523" y="23695"/>
                        <a:pt x="86235" y="23511"/>
                      </a:cubicBezTo>
                      <a:cubicBezTo>
                        <a:pt x="81958" y="20415"/>
                        <a:pt x="77262" y="18132"/>
                        <a:pt x="72304" y="16715"/>
                      </a:cubicBezTo>
                      <a:cubicBezTo>
                        <a:pt x="71963" y="16636"/>
                        <a:pt x="71727" y="16348"/>
                        <a:pt x="71648" y="16006"/>
                      </a:cubicBezTo>
                      <a:lnTo>
                        <a:pt x="68736" y="2676"/>
                      </a:lnTo>
                      <a:lnTo>
                        <a:pt x="58189" y="1941"/>
                      </a:lnTo>
                      <a:lnTo>
                        <a:pt x="53493" y="14931"/>
                      </a:lnTo>
                      <a:cubicBezTo>
                        <a:pt x="53467" y="15009"/>
                        <a:pt x="53441" y="15088"/>
                        <a:pt x="53414" y="15141"/>
                      </a:cubicBezTo>
                      <a:cubicBezTo>
                        <a:pt x="53283" y="15403"/>
                        <a:pt x="53021" y="15587"/>
                        <a:pt x="52732" y="15639"/>
                      </a:cubicBezTo>
                      <a:cubicBezTo>
                        <a:pt x="47590" y="16479"/>
                        <a:pt x="42684" y="18184"/>
                        <a:pt x="38119" y="20730"/>
                      </a:cubicBezTo>
                      <a:cubicBezTo>
                        <a:pt x="37857" y="20861"/>
                        <a:pt x="37542" y="20887"/>
                        <a:pt x="37280" y="20756"/>
                      </a:cubicBezTo>
                      <a:cubicBezTo>
                        <a:pt x="37149" y="20704"/>
                        <a:pt x="37070" y="20651"/>
                        <a:pt x="36965" y="20546"/>
                      </a:cubicBezTo>
                      <a:lnTo>
                        <a:pt x="25658" y="13304"/>
                      </a:lnTo>
                      <a:lnTo>
                        <a:pt x="17708" y="20205"/>
                      </a:lnTo>
                      <a:lnTo>
                        <a:pt x="24031" y="32223"/>
                      </a:lnTo>
                      <a:cubicBezTo>
                        <a:pt x="24188" y="32538"/>
                        <a:pt x="24162" y="32932"/>
                        <a:pt x="23952" y="33221"/>
                      </a:cubicBezTo>
                      <a:cubicBezTo>
                        <a:pt x="20647" y="37655"/>
                        <a:pt x="18233" y="42562"/>
                        <a:pt x="16790" y="47784"/>
                      </a:cubicBezTo>
                      <a:cubicBezTo>
                        <a:pt x="16685" y="48125"/>
                        <a:pt x="16423" y="48362"/>
                        <a:pt x="16055" y="48440"/>
                      </a:cubicBezTo>
                      <a:lnTo>
                        <a:pt x="2702" y="51274"/>
                      </a:lnTo>
                      <a:lnTo>
                        <a:pt x="1967" y="61797"/>
                      </a:lnTo>
                      <a:lnTo>
                        <a:pt x="15111" y="66520"/>
                      </a:lnTo>
                      <a:cubicBezTo>
                        <a:pt x="15426" y="66625"/>
                        <a:pt x="15662" y="66914"/>
                        <a:pt x="15741" y="67255"/>
                      </a:cubicBezTo>
                      <a:cubicBezTo>
                        <a:pt x="16580" y="72425"/>
                        <a:pt x="18312" y="77358"/>
                        <a:pt x="20883" y="81924"/>
                      </a:cubicBezTo>
                      <a:cubicBezTo>
                        <a:pt x="21066" y="82239"/>
                        <a:pt x="21040" y="82632"/>
                        <a:pt x="20857" y="82921"/>
                      </a:cubicBezTo>
                      <a:lnTo>
                        <a:pt x="13327" y="94388"/>
                      </a:lnTo>
                      <a:lnTo>
                        <a:pt x="20253" y="102366"/>
                      </a:lnTo>
                      <a:lnTo>
                        <a:pt x="32846" y="96278"/>
                      </a:lnTo>
                      <a:cubicBezTo>
                        <a:pt x="33161" y="96146"/>
                        <a:pt x="33528" y="96173"/>
                        <a:pt x="33817" y="96383"/>
                      </a:cubicBezTo>
                      <a:cubicBezTo>
                        <a:pt x="38119" y="99479"/>
                        <a:pt x="42868" y="101762"/>
                        <a:pt x="47879" y="103179"/>
                      </a:cubicBezTo>
                      <a:cubicBezTo>
                        <a:pt x="48272" y="103284"/>
                        <a:pt x="48535" y="103599"/>
                        <a:pt x="48587" y="103993"/>
                      </a:cubicBezTo>
                      <a:cubicBezTo>
                        <a:pt x="48587" y="104045"/>
                        <a:pt x="48587" y="104071"/>
                        <a:pt x="48587" y="104097"/>
                      </a:cubicBezTo>
                      <a:cubicBezTo>
                        <a:pt x="48692" y="104990"/>
                        <a:pt x="50240" y="112337"/>
                        <a:pt x="51289" y="117323"/>
                      </a:cubicBezTo>
                      <a:close/>
                      <a:moveTo>
                        <a:pt x="62492" y="120000"/>
                      </a:moveTo>
                      <a:lnTo>
                        <a:pt x="62492" y="120000"/>
                      </a:lnTo>
                      <a:cubicBezTo>
                        <a:pt x="62466" y="120000"/>
                        <a:pt x="62439" y="120000"/>
                        <a:pt x="62413" y="119973"/>
                      </a:cubicBezTo>
                      <a:lnTo>
                        <a:pt x="50450" y="119160"/>
                      </a:lnTo>
                      <a:cubicBezTo>
                        <a:pt x="50030" y="119134"/>
                        <a:pt x="49663" y="118819"/>
                        <a:pt x="49584" y="118399"/>
                      </a:cubicBezTo>
                      <a:cubicBezTo>
                        <a:pt x="47826" y="110185"/>
                        <a:pt x="47039" y="106538"/>
                        <a:pt x="46829" y="104858"/>
                      </a:cubicBezTo>
                      <a:cubicBezTo>
                        <a:pt x="41976" y="103415"/>
                        <a:pt x="37385" y="101211"/>
                        <a:pt x="33161" y="98246"/>
                      </a:cubicBezTo>
                      <a:lnTo>
                        <a:pt x="20437" y="104386"/>
                      </a:lnTo>
                      <a:cubicBezTo>
                        <a:pt x="20043" y="104570"/>
                        <a:pt x="19571" y="104465"/>
                        <a:pt x="19282" y="104150"/>
                      </a:cubicBezTo>
                      <a:lnTo>
                        <a:pt x="11412" y="95097"/>
                      </a:lnTo>
                      <a:cubicBezTo>
                        <a:pt x="11123" y="94782"/>
                        <a:pt x="11097" y="94310"/>
                        <a:pt x="11333" y="93968"/>
                      </a:cubicBezTo>
                      <a:lnTo>
                        <a:pt x="18941" y="82344"/>
                      </a:lnTo>
                      <a:cubicBezTo>
                        <a:pt x="16501" y="77909"/>
                        <a:pt x="14822" y="73107"/>
                        <a:pt x="13957" y="68121"/>
                      </a:cubicBezTo>
                      <a:lnTo>
                        <a:pt x="655" y="63345"/>
                      </a:lnTo>
                      <a:cubicBezTo>
                        <a:pt x="262" y="63214"/>
                        <a:pt x="0" y="62820"/>
                        <a:pt x="26" y="62401"/>
                      </a:cubicBezTo>
                      <a:lnTo>
                        <a:pt x="839" y="50435"/>
                      </a:lnTo>
                      <a:cubicBezTo>
                        <a:pt x="891" y="49989"/>
                        <a:pt x="1180" y="49647"/>
                        <a:pt x="1600" y="49569"/>
                      </a:cubicBezTo>
                      <a:lnTo>
                        <a:pt x="15111" y="46708"/>
                      </a:lnTo>
                      <a:cubicBezTo>
                        <a:pt x="16606" y="41670"/>
                        <a:pt x="18941" y="36921"/>
                        <a:pt x="22063" y="32591"/>
                      </a:cubicBezTo>
                      <a:lnTo>
                        <a:pt x="15688" y="20441"/>
                      </a:lnTo>
                      <a:cubicBezTo>
                        <a:pt x="15478" y="20048"/>
                        <a:pt x="15557" y="19549"/>
                        <a:pt x="15898" y="19260"/>
                      </a:cubicBezTo>
                      <a:lnTo>
                        <a:pt x="24949" y="11388"/>
                      </a:lnTo>
                      <a:cubicBezTo>
                        <a:pt x="25264" y="11126"/>
                        <a:pt x="25710" y="11073"/>
                        <a:pt x="26077" y="11309"/>
                      </a:cubicBezTo>
                      <a:lnTo>
                        <a:pt x="37726" y="18788"/>
                      </a:lnTo>
                      <a:cubicBezTo>
                        <a:pt x="42160" y="16374"/>
                        <a:pt x="46908" y="14721"/>
                        <a:pt x="51867" y="13855"/>
                      </a:cubicBezTo>
                      <a:lnTo>
                        <a:pt x="56641" y="629"/>
                      </a:lnTo>
                      <a:cubicBezTo>
                        <a:pt x="56773" y="236"/>
                        <a:pt x="57140" y="0"/>
                        <a:pt x="57612" y="0"/>
                      </a:cubicBezTo>
                      <a:lnTo>
                        <a:pt x="69575" y="839"/>
                      </a:lnTo>
                      <a:cubicBezTo>
                        <a:pt x="69995" y="865"/>
                        <a:pt x="70362" y="1154"/>
                        <a:pt x="70441" y="1574"/>
                      </a:cubicBezTo>
                      <a:lnTo>
                        <a:pt x="73379" y="15062"/>
                      </a:lnTo>
                      <a:cubicBezTo>
                        <a:pt x="78181" y="16479"/>
                        <a:pt x="82719" y="18683"/>
                        <a:pt x="86891" y="21622"/>
                      </a:cubicBezTo>
                      <a:lnTo>
                        <a:pt x="99588" y="15665"/>
                      </a:lnTo>
                      <a:cubicBezTo>
                        <a:pt x="99956" y="15482"/>
                        <a:pt x="100428" y="15587"/>
                        <a:pt x="100690" y="15902"/>
                      </a:cubicBezTo>
                      <a:lnTo>
                        <a:pt x="108587" y="24955"/>
                      </a:lnTo>
                      <a:cubicBezTo>
                        <a:pt x="108850" y="25270"/>
                        <a:pt x="108902" y="25742"/>
                        <a:pt x="108666" y="26083"/>
                      </a:cubicBezTo>
                      <a:lnTo>
                        <a:pt x="101215" y="37708"/>
                      </a:lnTo>
                      <a:cubicBezTo>
                        <a:pt x="103602" y="42143"/>
                        <a:pt x="105255" y="46892"/>
                        <a:pt x="106121" y="51852"/>
                      </a:cubicBezTo>
                      <a:lnTo>
                        <a:pt x="119344" y="56601"/>
                      </a:lnTo>
                      <a:cubicBezTo>
                        <a:pt x="119763" y="56759"/>
                        <a:pt x="119999" y="57152"/>
                        <a:pt x="119973" y="57572"/>
                      </a:cubicBezTo>
                      <a:lnTo>
                        <a:pt x="119160" y="69538"/>
                      </a:lnTo>
                      <a:cubicBezTo>
                        <a:pt x="119134" y="69984"/>
                        <a:pt x="118819" y="70325"/>
                        <a:pt x="118399" y="70404"/>
                      </a:cubicBezTo>
                      <a:lnTo>
                        <a:pt x="104888" y="73317"/>
                      </a:lnTo>
                      <a:cubicBezTo>
                        <a:pt x="103445" y="78119"/>
                        <a:pt x="101241" y="82659"/>
                        <a:pt x="98277" y="86857"/>
                      </a:cubicBezTo>
                      <a:lnTo>
                        <a:pt x="104363" y="99584"/>
                      </a:lnTo>
                      <a:cubicBezTo>
                        <a:pt x="104547" y="99951"/>
                        <a:pt x="104442" y="100424"/>
                        <a:pt x="104127" y="100712"/>
                      </a:cubicBezTo>
                      <a:lnTo>
                        <a:pt x="95076" y="108585"/>
                      </a:lnTo>
                      <a:cubicBezTo>
                        <a:pt x="94761" y="108873"/>
                        <a:pt x="94289" y="108900"/>
                        <a:pt x="93922" y="108663"/>
                      </a:cubicBezTo>
                      <a:lnTo>
                        <a:pt x="82326" y="101080"/>
                      </a:lnTo>
                      <a:cubicBezTo>
                        <a:pt x="77892" y="103494"/>
                        <a:pt x="73117" y="105147"/>
                        <a:pt x="68080" y="106039"/>
                      </a:cubicBezTo>
                      <a:cubicBezTo>
                        <a:pt x="67634" y="107483"/>
                        <a:pt x="66427" y="110894"/>
                        <a:pt x="63384" y="119370"/>
                      </a:cubicBezTo>
                      <a:cubicBezTo>
                        <a:pt x="63253" y="119737"/>
                        <a:pt x="62885" y="120000"/>
                        <a:pt x="62492" y="120000"/>
                      </a:cubicBezTo>
                      <a:close/>
                    </a:path>
                  </a:pathLst>
                </a:custGeom>
                <a:solidFill>
                  <a:srgbClr val="1F567A"/>
                </a:solidFill>
                <a:ln w="9525" cap="flat" cmpd="sng">
                  <a:solidFill>
                    <a:srgbClr val="1F567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01" tIns="45688" rIns="91401" bIns="45688" anchor="t" anchorCtr="0">
                  <a:noAutofit/>
                </a:bodyPr>
                <a:lstStyle/>
                <a:p>
                  <a:endParaRPr sz="1350">
                    <a:solidFill>
                      <a:srgbClr val="EF432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92" name="Google Shape;692;p71"/>
              <p:cNvSpPr/>
              <p:nvPr/>
            </p:nvSpPr>
            <p:spPr>
              <a:xfrm rot="5400000">
                <a:off x="3385789" y="4836159"/>
                <a:ext cx="402300" cy="201000"/>
              </a:xfrm>
              <a:prstGeom prst="triangle">
                <a:avLst>
                  <a:gd name="adj" fmla="val 54546"/>
                </a:avLst>
              </a:prstGeom>
              <a:solidFill>
                <a:srgbClr val="1F567A"/>
              </a:solidFill>
              <a:ln>
                <a:noFill/>
              </a:ln>
            </p:spPr>
            <p:txBody>
              <a:bodyPr spcFirstLastPara="1" wrap="square" lIns="91401" tIns="45688" rIns="91401" bIns="45688" anchor="ctr" anchorCtr="0">
                <a:noAutofit/>
              </a:bodyPr>
              <a:lstStyle/>
              <a:p>
                <a:pPr algn="ctr"/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3" name="Google Shape;693;p71"/>
            <p:cNvSpPr txBox="1"/>
            <p:nvPr/>
          </p:nvSpPr>
          <p:spPr>
            <a:xfrm>
              <a:off x="6712705" y="4767144"/>
              <a:ext cx="775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r>
                <a:rPr lang="en-US" sz="1000">
                  <a:solidFill>
                    <a:srgbClr val="37464F"/>
                  </a:solidFill>
                  <a:latin typeface="Calibri"/>
                  <a:ea typeface="Calibri"/>
                  <a:cs typeface="Calibri"/>
                  <a:sym typeface="Calibri"/>
                </a:rPr>
                <a:t>Kubelet</a:t>
              </a:r>
              <a:endParaRPr sz="1000">
                <a:solidFill>
                  <a:srgbClr val="3746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71"/>
            <p:cNvSpPr txBox="1"/>
            <p:nvPr/>
          </p:nvSpPr>
          <p:spPr>
            <a:xfrm>
              <a:off x="6708429" y="5077329"/>
              <a:ext cx="77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r>
                <a:rPr lang="en-US" sz="1000">
                  <a:solidFill>
                    <a:srgbClr val="37464F"/>
                  </a:solidFill>
                  <a:latin typeface="Calibri"/>
                  <a:ea typeface="Calibri"/>
                  <a:cs typeface="Calibri"/>
                  <a:sym typeface="Calibri"/>
                </a:rPr>
                <a:t>Service Proxy</a:t>
              </a:r>
              <a:endParaRPr sz="1000">
                <a:solidFill>
                  <a:srgbClr val="3746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95" name="Google Shape;695;p71"/>
          <p:cNvCxnSpPr/>
          <p:nvPr/>
        </p:nvCxnSpPr>
        <p:spPr>
          <a:xfrm>
            <a:off x="6710161" y="4230231"/>
            <a:ext cx="1486113" cy="0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triangle" w="lg" len="lg"/>
            <a:tailEnd type="none" w="sm" len="sm"/>
          </a:ln>
        </p:spPr>
      </p:cxnSp>
      <p:cxnSp>
        <p:nvCxnSpPr>
          <p:cNvPr id="696" name="Google Shape;696;p71"/>
          <p:cNvCxnSpPr/>
          <p:nvPr/>
        </p:nvCxnSpPr>
        <p:spPr>
          <a:xfrm>
            <a:off x="8193554" y="4226970"/>
            <a:ext cx="0" cy="818487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7" name="Google Shape;697;p71"/>
          <p:cNvCxnSpPr/>
          <p:nvPr/>
        </p:nvCxnSpPr>
        <p:spPr>
          <a:xfrm>
            <a:off x="7075532" y="4242407"/>
            <a:ext cx="0" cy="1440525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8" name="Google Shape;698;p71"/>
          <p:cNvCxnSpPr/>
          <p:nvPr/>
        </p:nvCxnSpPr>
        <p:spPr>
          <a:xfrm>
            <a:off x="7076597" y="5687446"/>
            <a:ext cx="930958" cy="0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9" name="Google Shape;699;p71"/>
          <p:cNvCxnSpPr/>
          <p:nvPr/>
        </p:nvCxnSpPr>
        <p:spPr>
          <a:xfrm rot="10800000">
            <a:off x="6304976" y="3614128"/>
            <a:ext cx="0" cy="172455"/>
          </a:xfrm>
          <a:prstGeom prst="straightConnector1">
            <a:avLst/>
          </a:prstGeom>
          <a:noFill/>
          <a:ln w="12700" cap="rnd" cmpd="sng">
            <a:solidFill>
              <a:srgbClr val="40B654"/>
            </a:solidFill>
            <a:prstDash val="solid"/>
            <a:round/>
            <a:headEnd type="triangle" w="lg" len="lg"/>
            <a:tailEnd type="none" w="sm" len="sm"/>
          </a:ln>
        </p:spPr>
      </p:cxnSp>
      <p:cxnSp>
        <p:nvCxnSpPr>
          <p:cNvPr id="700" name="Google Shape;700;p71"/>
          <p:cNvCxnSpPr/>
          <p:nvPr/>
        </p:nvCxnSpPr>
        <p:spPr>
          <a:xfrm>
            <a:off x="6304977" y="3613396"/>
            <a:ext cx="2094654" cy="0"/>
          </a:xfrm>
          <a:prstGeom prst="straightConnector1">
            <a:avLst/>
          </a:prstGeom>
          <a:noFill/>
          <a:ln w="12700" cap="rnd" cmpd="sng">
            <a:solidFill>
              <a:srgbClr val="40B654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50268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2"/>
          <p:cNvSpPr txBox="1">
            <a:spLocks noGrp="1"/>
          </p:cNvSpPr>
          <p:nvPr>
            <p:ph type="subTitle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A tour of web resources</a:t>
            </a:r>
            <a:endParaRPr dirty="0"/>
          </a:p>
        </p:txBody>
      </p:sp>
      <p:sp>
        <p:nvSpPr>
          <p:cNvPr id="705" name="Google Shape;705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Introduction</a:t>
            </a:r>
            <a:endParaRPr/>
          </a:p>
        </p:txBody>
      </p:sp>
      <p:sp>
        <p:nvSpPr>
          <p:cNvPr id="708" name="Google Shape;708;p72"/>
          <p:cNvSpPr txBox="1"/>
          <p:nvPr/>
        </p:nvSpPr>
        <p:spPr>
          <a:xfrm>
            <a:off x="1653574" y="1352491"/>
            <a:ext cx="7922736" cy="415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r>
              <a:rPr lang="en-US" sz="2200" b="1" dirty="0">
                <a:solidFill>
                  <a:srgbClr val="1F567A"/>
                </a:solidFill>
                <a:ea typeface="Calibri"/>
                <a:cs typeface="Calibri"/>
                <a:sym typeface="Calibri"/>
              </a:rPr>
              <a:t>Some references:</a:t>
            </a:r>
            <a:endParaRPr sz="22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0" lvl="2"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       </a:t>
            </a:r>
            <a:r>
              <a:rPr lang="en-US" sz="2400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3"/>
              </a:rPr>
              <a:t>kubernetes.io documentation</a:t>
            </a:r>
            <a:endParaRPr sz="24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0" lvl="2"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       </a:t>
            </a:r>
            <a:r>
              <a:rPr lang="en-US" sz="2400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4"/>
              </a:rPr>
              <a:t>Bitnami Documentation</a:t>
            </a:r>
            <a:endParaRPr sz="24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628461" lvl="2" indent="-6348">
              <a:lnSpc>
                <a:spcPct val="150000"/>
              </a:lnSpc>
              <a:spcBef>
                <a:spcPts val="600"/>
              </a:spcBef>
            </a:pPr>
            <a:r>
              <a:rPr lang="en-US" sz="2400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5"/>
              </a:rPr>
              <a:t>CNCF</a:t>
            </a:r>
            <a:endParaRPr sz="24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628461" lvl="2" indent="-6348">
              <a:lnSpc>
                <a:spcPct val="150000"/>
              </a:lnSpc>
              <a:spcBef>
                <a:spcPts val="600"/>
              </a:spcBef>
            </a:pPr>
            <a:r>
              <a:rPr lang="en-US" sz="2400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6"/>
              </a:rPr>
              <a:t>GitHub</a:t>
            </a:r>
            <a:endParaRPr sz="24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628461" lvl="2" indent="-6348"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YouTube Channels </a:t>
            </a:r>
            <a:br>
              <a:rPr lang="en-US" sz="2399" dirty="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399" dirty="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9" name="Google Shape;709;p72"/>
          <p:cNvGrpSpPr/>
          <p:nvPr/>
        </p:nvGrpSpPr>
        <p:grpSpPr>
          <a:xfrm>
            <a:off x="1737090" y="1863982"/>
            <a:ext cx="458880" cy="528162"/>
            <a:chOff x="769619" y="2532035"/>
            <a:chExt cx="459000" cy="528300"/>
          </a:xfrm>
        </p:grpSpPr>
        <p:pic>
          <p:nvPicPr>
            <p:cNvPr id="710" name="Google Shape;710;p7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9619" y="2532035"/>
              <a:ext cx="459000" cy="52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1" name="Google Shape;711;p72"/>
            <p:cNvSpPr/>
            <p:nvPr/>
          </p:nvSpPr>
          <p:spPr>
            <a:xfrm>
              <a:off x="813859" y="2584670"/>
              <a:ext cx="370500" cy="42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127" y="3844"/>
                  </a:moveTo>
                  <a:cubicBezTo>
                    <a:pt x="58391" y="3807"/>
                    <a:pt x="55318" y="4324"/>
                    <a:pt x="52185" y="5393"/>
                  </a:cubicBezTo>
                  <a:lnTo>
                    <a:pt x="11655" y="26859"/>
                  </a:lnTo>
                  <a:cubicBezTo>
                    <a:pt x="8075" y="29625"/>
                    <a:pt x="4494" y="31727"/>
                    <a:pt x="3843" y="40800"/>
                  </a:cubicBezTo>
                  <a:cubicBezTo>
                    <a:pt x="3924" y="53488"/>
                    <a:pt x="4005" y="65954"/>
                    <a:pt x="4087" y="78420"/>
                  </a:cubicBezTo>
                  <a:cubicBezTo>
                    <a:pt x="3354" y="84469"/>
                    <a:pt x="6040" y="90075"/>
                    <a:pt x="11411" y="93247"/>
                  </a:cubicBezTo>
                  <a:lnTo>
                    <a:pt x="51452" y="114269"/>
                  </a:lnTo>
                  <a:cubicBezTo>
                    <a:pt x="55929" y="116409"/>
                    <a:pt x="61137" y="117220"/>
                    <a:pt x="67811" y="114048"/>
                  </a:cubicBezTo>
                  <a:lnTo>
                    <a:pt x="107608" y="93910"/>
                  </a:lnTo>
                  <a:cubicBezTo>
                    <a:pt x="113142" y="90222"/>
                    <a:pt x="115502" y="85870"/>
                    <a:pt x="116153" y="80854"/>
                  </a:cubicBezTo>
                  <a:lnTo>
                    <a:pt x="116153" y="39694"/>
                  </a:lnTo>
                  <a:cubicBezTo>
                    <a:pt x="116235" y="36153"/>
                    <a:pt x="114851" y="31285"/>
                    <a:pt x="109073" y="27080"/>
                  </a:cubicBezTo>
                  <a:lnTo>
                    <a:pt x="68055" y="5615"/>
                  </a:lnTo>
                  <a:cubicBezTo>
                    <a:pt x="66264" y="4471"/>
                    <a:pt x="63864" y="3881"/>
                    <a:pt x="61127" y="3844"/>
                  </a:cubicBezTo>
                  <a:close/>
                  <a:moveTo>
                    <a:pt x="61204" y="1"/>
                  </a:moveTo>
                  <a:cubicBezTo>
                    <a:pt x="64128" y="41"/>
                    <a:pt x="66693" y="671"/>
                    <a:pt x="68606" y="1893"/>
                  </a:cubicBezTo>
                  <a:lnTo>
                    <a:pt x="112431" y="24827"/>
                  </a:lnTo>
                  <a:cubicBezTo>
                    <a:pt x="118605" y="29320"/>
                    <a:pt x="120083" y="34521"/>
                    <a:pt x="119996" y="38304"/>
                  </a:cubicBezTo>
                  <a:lnTo>
                    <a:pt x="119996" y="82281"/>
                  </a:lnTo>
                  <a:cubicBezTo>
                    <a:pt x="119300" y="87641"/>
                    <a:pt x="116779" y="92291"/>
                    <a:pt x="110866" y="96231"/>
                  </a:cubicBezTo>
                  <a:lnTo>
                    <a:pt x="68345" y="117747"/>
                  </a:lnTo>
                  <a:cubicBezTo>
                    <a:pt x="61215" y="121136"/>
                    <a:pt x="55650" y="120269"/>
                    <a:pt x="50868" y="117983"/>
                  </a:cubicBezTo>
                  <a:lnTo>
                    <a:pt x="8086" y="95522"/>
                  </a:lnTo>
                  <a:cubicBezTo>
                    <a:pt x="2347" y="92133"/>
                    <a:pt x="-521" y="86143"/>
                    <a:pt x="260" y="79681"/>
                  </a:cubicBezTo>
                  <a:cubicBezTo>
                    <a:pt x="173" y="66361"/>
                    <a:pt x="86" y="53042"/>
                    <a:pt x="0" y="39486"/>
                  </a:cubicBezTo>
                  <a:cubicBezTo>
                    <a:pt x="695" y="29792"/>
                    <a:pt x="4521" y="27546"/>
                    <a:pt x="8347" y="24591"/>
                  </a:cubicBezTo>
                  <a:lnTo>
                    <a:pt x="51650" y="1657"/>
                  </a:lnTo>
                  <a:cubicBezTo>
                    <a:pt x="54998" y="514"/>
                    <a:pt x="58280" y="-37"/>
                    <a:pt x="6120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/>
              <a:r>
                <a:rPr lang="en-US" sz="1600" b="1">
                  <a:solidFill>
                    <a:srgbClr val="40B654"/>
                  </a:solidFill>
                  <a:latin typeface="Dosis"/>
                  <a:ea typeface="Dosis"/>
                  <a:cs typeface="Dosis"/>
                  <a:sym typeface="Dosis"/>
                </a:rPr>
                <a:t>1</a:t>
              </a:r>
              <a:endParaRPr sz="1600" b="1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712" name="Google Shape;712;p72"/>
          <p:cNvGrpSpPr/>
          <p:nvPr/>
        </p:nvGrpSpPr>
        <p:grpSpPr>
          <a:xfrm>
            <a:off x="1737090" y="2495293"/>
            <a:ext cx="458880" cy="528162"/>
            <a:chOff x="769619" y="2532035"/>
            <a:chExt cx="459000" cy="528300"/>
          </a:xfrm>
        </p:grpSpPr>
        <p:pic>
          <p:nvPicPr>
            <p:cNvPr id="713" name="Google Shape;713;p7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9619" y="2532035"/>
              <a:ext cx="459000" cy="52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" name="Google Shape;714;p72"/>
            <p:cNvSpPr/>
            <p:nvPr/>
          </p:nvSpPr>
          <p:spPr>
            <a:xfrm>
              <a:off x="813859" y="2584670"/>
              <a:ext cx="370500" cy="42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127" y="3844"/>
                  </a:moveTo>
                  <a:cubicBezTo>
                    <a:pt x="58391" y="3807"/>
                    <a:pt x="55318" y="4324"/>
                    <a:pt x="52185" y="5393"/>
                  </a:cubicBezTo>
                  <a:lnTo>
                    <a:pt x="11655" y="26859"/>
                  </a:lnTo>
                  <a:cubicBezTo>
                    <a:pt x="8075" y="29625"/>
                    <a:pt x="4494" y="31727"/>
                    <a:pt x="3843" y="40800"/>
                  </a:cubicBezTo>
                  <a:cubicBezTo>
                    <a:pt x="3924" y="53488"/>
                    <a:pt x="4005" y="65954"/>
                    <a:pt x="4087" y="78420"/>
                  </a:cubicBezTo>
                  <a:cubicBezTo>
                    <a:pt x="3354" y="84469"/>
                    <a:pt x="6040" y="90075"/>
                    <a:pt x="11411" y="93247"/>
                  </a:cubicBezTo>
                  <a:lnTo>
                    <a:pt x="51452" y="114269"/>
                  </a:lnTo>
                  <a:cubicBezTo>
                    <a:pt x="55929" y="116409"/>
                    <a:pt x="61137" y="117220"/>
                    <a:pt x="67811" y="114048"/>
                  </a:cubicBezTo>
                  <a:lnTo>
                    <a:pt x="107608" y="93910"/>
                  </a:lnTo>
                  <a:cubicBezTo>
                    <a:pt x="113142" y="90222"/>
                    <a:pt x="115502" y="85870"/>
                    <a:pt x="116153" y="80854"/>
                  </a:cubicBezTo>
                  <a:lnTo>
                    <a:pt x="116153" y="39694"/>
                  </a:lnTo>
                  <a:cubicBezTo>
                    <a:pt x="116235" y="36153"/>
                    <a:pt x="114851" y="31285"/>
                    <a:pt x="109073" y="27080"/>
                  </a:cubicBezTo>
                  <a:lnTo>
                    <a:pt x="68055" y="5615"/>
                  </a:lnTo>
                  <a:cubicBezTo>
                    <a:pt x="66264" y="4471"/>
                    <a:pt x="63864" y="3881"/>
                    <a:pt x="61127" y="3844"/>
                  </a:cubicBezTo>
                  <a:close/>
                  <a:moveTo>
                    <a:pt x="61204" y="1"/>
                  </a:moveTo>
                  <a:cubicBezTo>
                    <a:pt x="64128" y="41"/>
                    <a:pt x="66693" y="671"/>
                    <a:pt x="68606" y="1893"/>
                  </a:cubicBezTo>
                  <a:lnTo>
                    <a:pt x="112431" y="24827"/>
                  </a:lnTo>
                  <a:cubicBezTo>
                    <a:pt x="118605" y="29320"/>
                    <a:pt x="120083" y="34521"/>
                    <a:pt x="119996" y="38304"/>
                  </a:cubicBezTo>
                  <a:lnTo>
                    <a:pt x="119996" y="82281"/>
                  </a:lnTo>
                  <a:cubicBezTo>
                    <a:pt x="119300" y="87641"/>
                    <a:pt x="116779" y="92291"/>
                    <a:pt x="110866" y="96231"/>
                  </a:cubicBezTo>
                  <a:lnTo>
                    <a:pt x="68345" y="117747"/>
                  </a:lnTo>
                  <a:cubicBezTo>
                    <a:pt x="61215" y="121136"/>
                    <a:pt x="55650" y="120269"/>
                    <a:pt x="50868" y="117983"/>
                  </a:cubicBezTo>
                  <a:lnTo>
                    <a:pt x="8086" y="95522"/>
                  </a:lnTo>
                  <a:cubicBezTo>
                    <a:pt x="2347" y="92133"/>
                    <a:pt x="-521" y="86143"/>
                    <a:pt x="260" y="79681"/>
                  </a:cubicBezTo>
                  <a:cubicBezTo>
                    <a:pt x="173" y="66361"/>
                    <a:pt x="86" y="53042"/>
                    <a:pt x="0" y="39486"/>
                  </a:cubicBezTo>
                  <a:cubicBezTo>
                    <a:pt x="695" y="29792"/>
                    <a:pt x="4521" y="27546"/>
                    <a:pt x="8347" y="24591"/>
                  </a:cubicBezTo>
                  <a:lnTo>
                    <a:pt x="51650" y="1657"/>
                  </a:lnTo>
                  <a:cubicBezTo>
                    <a:pt x="54998" y="514"/>
                    <a:pt x="58280" y="-37"/>
                    <a:pt x="6120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/>
              <a:r>
                <a:rPr lang="en-US" sz="1600" b="1">
                  <a:solidFill>
                    <a:srgbClr val="40B654"/>
                  </a:solidFill>
                  <a:latin typeface="Dosis"/>
                  <a:ea typeface="Dosis"/>
                  <a:cs typeface="Dosis"/>
                  <a:sym typeface="Dosis"/>
                </a:rPr>
                <a:t>2</a:t>
              </a:r>
              <a:endParaRPr sz="1600" b="1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715" name="Google Shape;715;p72"/>
          <p:cNvGrpSpPr/>
          <p:nvPr/>
        </p:nvGrpSpPr>
        <p:grpSpPr>
          <a:xfrm>
            <a:off x="1737090" y="3126603"/>
            <a:ext cx="458880" cy="528162"/>
            <a:chOff x="769619" y="2532035"/>
            <a:chExt cx="459000" cy="528300"/>
          </a:xfrm>
        </p:grpSpPr>
        <p:pic>
          <p:nvPicPr>
            <p:cNvPr id="716" name="Google Shape;716;p7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9619" y="2532035"/>
              <a:ext cx="459000" cy="52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Google Shape;717;p72"/>
            <p:cNvSpPr/>
            <p:nvPr/>
          </p:nvSpPr>
          <p:spPr>
            <a:xfrm>
              <a:off x="813859" y="2584670"/>
              <a:ext cx="370500" cy="42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127" y="3844"/>
                  </a:moveTo>
                  <a:cubicBezTo>
                    <a:pt x="58391" y="3807"/>
                    <a:pt x="55318" y="4324"/>
                    <a:pt x="52185" y="5393"/>
                  </a:cubicBezTo>
                  <a:lnTo>
                    <a:pt x="11655" y="26859"/>
                  </a:lnTo>
                  <a:cubicBezTo>
                    <a:pt x="8075" y="29625"/>
                    <a:pt x="4494" y="31727"/>
                    <a:pt x="3843" y="40800"/>
                  </a:cubicBezTo>
                  <a:cubicBezTo>
                    <a:pt x="3924" y="53488"/>
                    <a:pt x="4005" y="65954"/>
                    <a:pt x="4087" y="78420"/>
                  </a:cubicBezTo>
                  <a:cubicBezTo>
                    <a:pt x="3354" y="84469"/>
                    <a:pt x="6040" y="90075"/>
                    <a:pt x="11411" y="93247"/>
                  </a:cubicBezTo>
                  <a:lnTo>
                    <a:pt x="51452" y="114269"/>
                  </a:lnTo>
                  <a:cubicBezTo>
                    <a:pt x="55929" y="116409"/>
                    <a:pt x="61137" y="117220"/>
                    <a:pt x="67811" y="114048"/>
                  </a:cubicBezTo>
                  <a:lnTo>
                    <a:pt x="107608" y="93910"/>
                  </a:lnTo>
                  <a:cubicBezTo>
                    <a:pt x="113142" y="90222"/>
                    <a:pt x="115502" y="85870"/>
                    <a:pt x="116153" y="80854"/>
                  </a:cubicBezTo>
                  <a:lnTo>
                    <a:pt x="116153" y="39694"/>
                  </a:lnTo>
                  <a:cubicBezTo>
                    <a:pt x="116235" y="36153"/>
                    <a:pt x="114851" y="31285"/>
                    <a:pt x="109073" y="27080"/>
                  </a:cubicBezTo>
                  <a:lnTo>
                    <a:pt x="68055" y="5615"/>
                  </a:lnTo>
                  <a:cubicBezTo>
                    <a:pt x="66264" y="4471"/>
                    <a:pt x="63864" y="3881"/>
                    <a:pt x="61127" y="3844"/>
                  </a:cubicBezTo>
                  <a:close/>
                  <a:moveTo>
                    <a:pt x="61204" y="1"/>
                  </a:moveTo>
                  <a:cubicBezTo>
                    <a:pt x="64128" y="41"/>
                    <a:pt x="66693" y="671"/>
                    <a:pt x="68606" y="1893"/>
                  </a:cubicBezTo>
                  <a:lnTo>
                    <a:pt x="112431" y="24827"/>
                  </a:lnTo>
                  <a:cubicBezTo>
                    <a:pt x="118605" y="29320"/>
                    <a:pt x="120083" y="34521"/>
                    <a:pt x="119996" y="38304"/>
                  </a:cubicBezTo>
                  <a:lnTo>
                    <a:pt x="119996" y="82281"/>
                  </a:lnTo>
                  <a:cubicBezTo>
                    <a:pt x="119300" y="87641"/>
                    <a:pt x="116779" y="92291"/>
                    <a:pt x="110866" y="96231"/>
                  </a:cubicBezTo>
                  <a:lnTo>
                    <a:pt x="68345" y="117747"/>
                  </a:lnTo>
                  <a:cubicBezTo>
                    <a:pt x="61215" y="121136"/>
                    <a:pt x="55650" y="120269"/>
                    <a:pt x="50868" y="117983"/>
                  </a:cubicBezTo>
                  <a:lnTo>
                    <a:pt x="8086" y="95522"/>
                  </a:lnTo>
                  <a:cubicBezTo>
                    <a:pt x="2347" y="92133"/>
                    <a:pt x="-521" y="86143"/>
                    <a:pt x="260" y="79681"/>
                  </a:cubicBezTo>
                  <a:cubicBezTo>
                    <a:pt x="173" y="66361"/>
                    <a:pt x="86" y="53042"/>
                    <a:pt x="0" y="39486"/>
                  </a:cubicBezTo>
                  <a:cubicBezTo>
                    <a:pt x="695" y="29792"/>
                    <a:pt x="4521" y="27546"/>
                    <a:pt x="8347" y="24591"/>
                  </a:cubicBezTo>
                  <a:lnTo>
                    <a:pt x="51650" y="1657"/>
                  </a:lnTo>
                  <a:cubicBezTo>
                    <a:pt x="54998" y="514"/>
                    <a:pt x="58280" y="-37"/>
                    <a:pt x="6120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/>
              <a:r>
                <a:rPr lang="en-US" sz="1600" b="1">
                  <a:solidFill>
                    <a:srgbClr val="40B654"/>
                  </a:solidFill>
                  <a:latin typeface="Dosis"/>
                  <a:ea typeface="Dosis"/>
                  <a:cs typeface="Dosis"/>
                  <a:sym typeface="Dosis"/>
                </a:rPr>
                <a:t>3</a:t>
              </a:r>
              <a:endParaRPr sz="1600" b="1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718" name="Google Shape;718;p72"/>
          <p:cNvGrpSpPr/>
          <p:nvPr/>
        </p:nvGrpSpPr>
        <p:grpSpPr>
          <a:xfrm>
            <a:off x="1737090" y="3757914"/>
            <a:ext cx="458880" cy="528162"/>
            <a:chOff x="769619" y="2532035"/>
            <a:chExt cx="459000" cy="528300"/>
          </a:xfrm>
        </p:grpSpPr>
        <p:pic>
          <p:nvPicPr>
            <p:cNvPr id="719" name="Google Shape;719;p7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9619" y="2532035"/>
              <a:ext cx="459000" cy="52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0" name="Google Shape;720;p72"/>
            <p:cNvSpPr/>
            <p:nvPr/>
          </p:nvSpPr>
          <p:spPr>
            <a:xfrm>
              <a:off x="813859" y="2584670"/>
              <a:ext cx="370500" cy="42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127" y="3844"/>
                  </a:moveTo>
                  <a:cubicBezTo>
                    <a:pt x="58391" y="3807"/>
                    <a:pt x="55318" y="4324"/>
                    <a:pt x="52185" y="5393"/>
                  </a:cubicBezTo>
                  <a:lnTo>
                    <a:pt x="11655" y="26859"/>
                  </a:lnTo>
                  <a:cubicBezTo>
                    <a:pt x="8075" y="29625"/>
                    <a:pt x="4494" y="31727"/>
                    <a:pt x="3843" y="40800"/>
                  </a:cubicBezTo>
                  <a:cubicBezTo>
                    <a:pt x="3924" y="53488"/>
                    <a:pt x="4005" y="65954"/>
                    <a:pt x="4087" y="78420"/>
                  </a:cubicBezTo>
                  <a:cubicBezTo>
                    <a:pt x="3354" y="84469"/>
                    <a:pt x="6040" y="90075"/>
                    <a:pt x="11411" y="93247"/>
                  </a:cubicBezTo>
                  <a:lnTo>
                    <a:pt x="51452" y="114269"/>
                  </a:lnTo>
                  <a:cubicBezTo>
                    <a:pt x="55929" y="116409"/>
                    <a:pt x="61137" y="117220"/>
                    <a:pt x="67811" y="114048"/>
                  </a:cubicBezTo>
                  <a:lnTo>
                    <a:pt x="107608" y="93910"/>
                  </a:lnTo>
                  <a:cubicBezTo>
                    <a:pt x="113142" y="90222"/>
                    <a:pt x="115502" y="85870"/>
                    <a:pt x="116153" y="80854"/>
                  </a:cubicBezTo>
                  <a:lnTo>
                    <a:pt x="116153" y="39694"/>
                  </a:lnTo>
                  <a:cubicBezTo>
                    <a:pt x="116235" y="36153"/>
                    <a:pt x="114851" y="31285"/>
                    <a:pt x="109073" y="27080"/>
                  </a:cubicBezTo>
                  <a:lnTo>
                    <a:pt x="68055" y="5615"/>
                  </a:lnTo>
                  <a:cubicBezTo>
                    <a:pt x="66264" y="4471"/>
                    <a:pt x="63864" y="3881"/>
                    <a:pt x="61127" y="3844"/>
                  </a:cubicBezTo>
                  <a:close/>
                  <a:moveTo>
                    <a:pt x="61204" y="1"/>
                  </a:moveTo>
                  <a:cubicBezTo>
                    <a:pt x="64128" y="41"/>
                    <a:pt x="66693" y="671"/>
                    <a:pt x="68606" y="1893"/>
                  </a:cubicBezTo>
                  <a:lnTo>
                    <a:pt x="112431" y="24827"/>
                  </a:lnTo>
                  <a:cubicBezTo>
                    <a:pt x="118605" y="29320"/>
                    <a:pt x="120083" y="34521"/>
                    <a:pt x="119996" y="38304"/>
                  </a:cubicBezTo>
                  <a:lnTo>
                    <a:pt x="119996" y="82281"/>
                  </a:lnTo>
                  <a:cubicBezTo>
                    <a:pt x="119300" y="87641"/>
                    <a:pt x="116779" y="92291"/>
                    <a:pt x="110866" y="96231"/>
                  </a:cubicBezTo>
                  <a:lnTo>
                    <a:pt x="68345" y="117747"/>
                  </a:lnTo>
                  <a:cubicBezTo>
                    <a:pt x="61215" y="121136"/>
                    <a:pt x="55650" y="120269"/>
                    <a:pt x="50868" y="117983"/>
                  </a:cubicBezTo>
                  <a:lnTo>
                    <a:pt x="8086" y="95522"/>
                  </a:lnTo>
                  <a:cubicBezTo>
                    <a:pt x="2347" y="92133"/>
                    <a:pt x="-521" y="86143"/>
                    <a:pt x="260" y="79681"/>
                  </a:cubicBezTo>
                  <a:cubicBezTo>
                    <a:pt x="173" y="66361"/>
                    <a:pt x="86" y="53042"/>
                    <a:pt x="0" y="39486"/>
                  </a:cubicBezTo>
                  <a:cubicBezTo>
                    <a:pt x="695" y="29792"/>
                    <a:pt x="4521" y="27546"/>
                    <a:pt x="8347" y="24591"/>
                  </a:cubicBezTo>
                  <a:lnTo>
                    <a:pt x="51650" y="1657"/>
                  </a:lnTo>
                  <a:cubicBezTo>
                    <a:pt x="54998" y="514"/>
                    <a:pt x="58280" y="-37"/>
                    <a:pt x="6120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/>
              <a:r>
                <a:rPr lang="en-US" sz="1600" b="1">
                  <a:solidFill>
                    <a:srgbClr val="40B654"/>
                  </a:solidFill>
                  <a:latin typeface="Dosis"/>
                  <a:ea typeface="Dosis"/>
                  <a:cs typeface="Dosis"/>
                  <a:sym typeface="Dosis"/>
                </a:rPr>
                <a:t>4</a:t>
              </a:r>
              <a:endParaRPr sz="1600" b="1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721" name="Google Shape;721;p72"/>
          <p:cNvGrpSpPr/>
          <p:nvPr/>
        </p:nvGrpSpPr>
        <p:grpSpPr>
          <a:xfrm>
            <a:off x="1737090" y="4389224"/>
            <a:ext cx="458880" cy="528162"/>
            <a:chOff x="769619" y="2532035"/>
            <a:chExt cx="459000" cy="528300"/>
          </a:xfrm>
        </p:grpSpPr>
        <p:pic>
          <p:nvPicPr>
            <p:cNvPr id="722" name="Google Shape;722;p7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9619" y="2532035"/>
              <a:ext cx="459000" cy="52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3" name="Google Shape;723;p72"/>
            <p:cNvSpPr/>
            <p:nvPr/>
          </p:nvSpPr>
          <p:spPr>
            <a:xfrm>
              <a:off x="813859" y="2584670"/>
              <a:ext cx="370500" cy="42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127" y="3844"/>
                  </a:moveTo>
                  <a:cubicBezTo>
                    <a:pt x="58391" y="3807"/>
                    <a:pt x="55318" y="4324"/>
                    <a:pt x="52185" y="5393"/>
                  </a:cubicBezTo>
                  <a:lnTo>
                    <a:pt x="11655" y="26859"/>
                  </a:lnTo>
                  <a:cubicBezTo>
                    <a:pt x="8075" y="29625"/>
                    <a:pt x="4494" y="31727"/>
                    <a:pt x="3843" y="40800"/>
                  </a:cubicBezTo>
                  <a:cubicBezTo>
                    <a:pt x="3924" y="53488"/>
                    <a:pt x="4005" y="65954"/>
                    <a:pt x="4087" y="78420"/>
                  </a:cubicBezTo>
                  <a:cubicBezTo>
                    <a:pt x="3354" y="84469"/>
                    <a:pt x="6040" y="90075"/>
                    <a:pt x="11411" y="93247"/>
                  </a:cubicBezTo>
                  <a:lnTo>
                    <a:pt x="51452" y="114269"/>
                  </a:lnTo>
                  <a:cubicBezTo>
                    <a:pt x="55929" y="116409"/>
                    <a:pt x="61137" y="117220"/>
                    <a:pt x="67811" y="114048"/>
                  </a:cubicBezTo>
                  <a:lnTo>
                    <a:pt x="107608" y="93910"/>
                  </a:lnTo>
                  <a:cubicBezTo>
                    <a:pt x="113142" y="90222"/>
                    <a:pt x="115502" y="85870"/>
                    <a:pt x="116153" y="80854"/>
                  </a:cubicBezTo>
                  <a:lnTo>
                    <a:pt x="116153" y="39694"/>
                  </a:lnTo>
                  <a:cubicBezTo>
                    <a:pt x="116235" y="36153"/>
                    <a:pt x="114851" y="31285"/>
                    <a:pt x="109073" y="27080"/>
                  </a:cubicBezTo>
                  <a:lnTo>
                    <a:pt x="68055" y="5615"/>
                  </a:lnTo>
                  <a:cubicBezTo>
                    <a:pt x="66264" y="4471"/>
                    <a:pt x="63864" y="3881"/>
                    <a:pt x="61127" y="3844"/>
                  </a:cubicBezTo>
                  <a:close/>
                  <a:moveTo>
                    <a:pt x="61204" y="1"/>
                  </a:moveTo>
                  <a:cubicBezTo>
                    <a:pt x="64128" y="41"/>
                    <a:pt x="66693" y="671"/>
                    <a:pt x="68606" y="1893"/>
                  </a:cubicBezTo>
                  <a:lnTo>
                    <a:pt x="112431" y="24827"/>
                  </a:lnTo>
                  <a:cubicBezTo>
                    <a:pt x="118605" y="29320"/>
                    <a:pt x="120083" y="34521"/>
                    <a:pt x="119996" y="38304"/>
                  </a:cubicBezTo>
                  <a:lnTo>
                    <a:pt x="119996" y="82281"/>
                  </a:lnTo>
                  <a:cubicBezTo>
                    <a:pt x="119300" y="87641"/>
                    <a:pt x="116779" y="92291"/>
                    <a:pt x="110866" y="96231"/>
                  </a:cubicBezTo>
                  <a:lnTo>
                    <a:pt x="68345" y="117747"/>
                  </a:lnTo>
                  <a:cubicBezTo>
                    <a:pt x="61215" y="121136"/>
                    <a:pt x="55650" y="120269"/>
                    <a:pt x="50868" y="117983"/>
                  </a:cubicBezTo>
                  <a:lnTo>
                    <a:pt x="8086" y="95522"/>
                  </a:lnTo>
                  <a:cubicBezTo>
                    <a:pt x="2347" y="92133"/>
                    <a:pt x="-521" y="86143"/>
                    <a:pt x="260" y="79681"/>
                  </a:cubicBezTo>
                  <a:cubicBezTo>
                    <a:pt x="173" y="66361"/>
                    <a:pt x="86" y="53042"/>
                    <a:pt x="0" y="39486"/>
                  </a:cubicBezTo>
                  <a:cubicBezTo>
                    <a:pt x="695" y="29792"/>
                    <a:pt x="4521" y="27546"/>
                    <a:pt x="8347" y="24591"/>
                  </a:cubicBezTo>
                  <a:lnTo>
                    <a:pt x="51650" y="1657"/>
                  </a:lnTo>
                  <a:cubicBezTo>
                    <a:pt x="54998" y="514"/>
                    <a:pt x="58280" y="-37"/>
                    <a:pt x="6120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/>
              <a:r>
                <a:rPr lang="en-US" sz="1600" b="1">
                  <a:solidFill>
                    <a:srgbClr val="40B654"/>
                  </a:solidFill>
                  <a:latin typeface="Dosis"/>
                  <a:ea typeface="Dosis"/>
                  <a:cs typeface="Dosis"/>
                  <a:sym typeface="Dosis"/>
                </a:rPr>
                <a:t>5</a:t>
              </a:r>
              <a:endParaRPr sz="1600" b="1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002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1700794"/>
            <a:ext cx="6427626" cy="1229360"/>
          </a:xfrm>
        </p:spPr>
        <p:txBody>
          <a:bodyPr/>
          <a:lstStyle/>
          <a:p>
            <a:r>
              <a:rPr lang="en-US" dirty="0"/>
              <a:t>Installation and Setup</a:t>
            </a:r>
          </a:p>
        </p:txBody>
      </p:sp>
    </p:spTree>
    <p:extLst>
      <p:ext uri="{BB962C8B-B14F-4D97-AF65-F5344CB8AC3E}">
        <p14:creationId xmlns:p14="http://schemas.microsoft.com/office/powerpoint/2010/main" val="259057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4"/>
          <p:cNvSpPr txBox="1">
            <a:spLocks noGrp="1"/>
          </p:cNvSpPr>
          <p:nvPr>
            <p:ph type="title" idx="4294967295"/>
          </p:nvPr>
        </p:nvSpPr>
        <p:spPr>
          <a:xfrm>
            <a:off x="566057" y="288161"/>
            <a:ext cx="6805613" cy="612775"/>
          </a:xfrm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 dirty="0"/>
              <a:t>Cloud Provider Solutions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0FA66C-E452-9747-B500-244B54AF9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72" y="3941027"/>
            <a:ext cx="4360851" cy="207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5EF9A7F5-27AE-504B-BE45-ED40B13C5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04" y="1246760"/>
            <a:ext cx="4267492" cy="21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864081-9967-F14C-8A7A-B23CD2B38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705" y="1220469"/>
            <a:ext cx="4731817" cy="243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9F3771D3-903E-4E4C-B843-AA6062DD9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78" y="3941027"/>
            <a:ext cx="3118326" cy="215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8BDC058-C6BA-9847-BC43-E5926BB1C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881" y="1220470"/>
            <a:ext cx="5590278" cy="243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BB8504-25E0-0F41-B7E9-86AE291EF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4976" y="3905180"/>
            <a:ext cx="5200077" cy="222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5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Bitnami</a:t>
            </a:r>
            <a:r>
              <a:rPr lang="en-US" dirty="0"/>
              <a:t> Kubernetes Sandbox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Preconfigured click-to-deploy K8s cluster. It provides a complete development environment for development applications. </a:t>
            </a:r>
          </a:p>
          <a:p>
            <a:pPr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It also includes:</a:t>
            </a:r>
          </a:p>
          <a:p>
            <a:pPr marL="576089" lvl="1" indent="-271381">
              <a:spcBef>
                <a:spcPts val="600"/>
              </a:spcBef>
              <a:buClr>
                <a:srgbClr val="000000"/>
              </a:buClr>
              <a:buSzPts val="1800"/>
              <a:buFont typeface="Helvetica Neue"/>
              <a:buChar char="•"/>
            </a:pPr>
            <a:r>
              <a:rPr lang="en-US" i="1" dirty="0">
                <a:solidFill>
                  <a:srgbClr val="000000"/>
                </a:solidFill>
              </a:rPr>
              <a:t>Local Volume provisioner</a:t>
            </a:r>
            <a:endParaRPr lang="en-US" dirty="0">
              <a:solidFill>
                <a:srgbClr val="000000"/>
              </a:solidFill>
            </a:endParaRPr>
          </a:p>
          <a:p>
            <a:pPr marL="576089" lvl="1" indent="-271381">
              <a:spcBef>
                <a:spcPts val="600"/>
              </a:spcBef>
              <a:buClr>
                <a:srgbClr val="000000"/>
              </a:buClr>
              <a:buSzPts val="1800"/>
              <a:buFont typeface="Helvetica Neue"/>
              <a:buChar char="•"/>
            </a:pPr>
            <a:r>
              <a:rPr lang="en-US" i="1" dirty="0">
                <a:solidFill>
                  <a:srgbClr val="000000"/>
                </a:solidFill>
              </a:rPr>
              <a:t>Helm</a:t>
            </a:r>
            <a:endParaRPr lang="en-US" dirty="0">
              <a:solidFill>
                <a:srgbClr val="000000"/>
              </a:solidFill>
            </a:endParaRPr>
          </a:p>
          <a:p>
            <a:pPr marL="576089" lvl="1" indent="-2713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1800"/>
            </a:pPr>
            <a:r>
              <a:rPr lang="en-US" dirty="0">
                <a:solidFill>
                  <a:srgbClr val="000000"/>
                </a:solidFill>
              </a:rPr>
              <a:t>Ingress Controller</a:t>
            </a:r>
          </a:p>
          <a:p>
            <a:pPr marL="576089" lvl="1" indent="-27138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ts val="1800"/>
            </a:pPr>
            <a:r>
              <a:rPr lang="en-US" dirty="0">
                <a:solidFill>
                  <a:srgbClr val="000000"/>
                </a:solidFill>
              </a:rPr>
              <a:t>Kubernetes Dashboard</a:t>
            </a:r>
          </a:p>
          <a:p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ED75BC3-B588-9147-AF2B-C8C160354498}"/>
              </a:ext>
            </a:extLst>
          </p:cNvPr>
          <p:cNvSpPr txBox="1"/>
          <p:nvPr/>
        </p:nvSpPr>
        <p:spPr>
          <a:xfrm>
            <a:off x="579809" y="5172891"/>
            <a:ext cx="7301448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Docs: </a:t>
            </a:r>
            <a:r>
              <a:rPr lang="en-US" sz="1600" u="sng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https://docs.bitnami.com/aws/infrastructure/kubernetes-sandbox/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AMI: </a:t>
            </a:r>
            <a:r>
              <a:rPr lang="en-US" sz="1600" u="sng" dirty="0">
                <a:solidFill>
                  <a:schemeClr val="tx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https://bitnami.com/stack/kubernetes-sandbox/cloud/aws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Trapezoid 102">
            <a:extLst>
              <a:ext uri="{FF2B5EF4-FFF2-40B4-BE49-F238E27FC236}">
                <a16:creationId xmlns:a16="http://schemas.microsoft.com/office/drawing/2014/main" id="{987FD8E3-7741-D54E-BB7B-396810B9D6AE}"/>
              </a:ext>
            </a:extLst>
          </p:cNvPr>
          <p:cNvSpPr/>
          <p:nvPr/>
        </p:nvSpPr>
        <p:spPr bwMode="gray">
          <a:xfrm flipH="1">
            <a:off x="8151223" y="419282"/>
            <a:ext cx="4037602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799" b="1" dirty="0" err="1">
                <a:solidFill>
                  <a:schemeClr val="bg1"/>
                </a:solidFill>
              </a:rPr>
              <a:t>Bitnami</a:t>
            </a:r>
            <a:r>
              <a:rPr lang="en-US" sz="1799" b="1" dirty="0">
                <a:solidFill>
                  <a:schemeClr val="bg1"/>
                </a:solidFill>
              </a:rPr>
              <a:t> Kubernetes Sandbox</a:t>
            </a:r>
          </a:p>
        </p:txBody>
      </p:sp>
      <p:pic>
        <p:nvPicPr>
          <p:cNvPr id="15" name="Google Shape;752;p75">
            <a:extLst>
              <a:ext uri="{FF2B5EF4-FFF2-40B4-BE49-F238E27FC236}">
                <a16:creationId xmlns:a16="http://schemas.microsoft.com/office/drawing/2014/main" id="{30AB61E5-C722-4A45-B08C-19F56B135AF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544" b="534"/>
          <a:stretch/>
        </p:blipFill>
        <p:spPr>
          <a:xfrm>
            <a:off x="579809" y="946445"/>
            <a:ext cx="5246225" cy="38217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8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Minikube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buNone/>
            </a:pPr>
            <a:r>
              <a:rPr lang="en-US" sz="1600" dirty="0">
                <a:solidFill>
                  <a:srgbClr val="3E3E40"/>
                </a:solidFill>
              </a:rPr>
              <a:t>What is </a:t>
            </a:r>
            <a:r>
              <a:rPr lang="en-US" sz="1600" dirty="0" err="1">
                <a:solidFill>
                  <a:srgbClr val="3E3E40"/>
                </a:solidFill>
              </a:rPr>
              <a:t>Minikube</a:t>
            </a:r>
            <a:r>
              <a:rPr lang="en-US" sz="1600" dirty="0">
                <a:solidFill>
                  <a:srgbClr val="3E3E40"/>
                </a:solidFill>
              </a:rPr>
              <a:t>?</a:t>
            </a:r>
          </a:p>
          <a:p>
            <a:pPr marL="285750" indent="-285750">
              <a:buClr>
                <a:srgbClr val="3E3E4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E3E40"/>
                </a:solidFill>
              </a:rPr>
              <a:t>Widely used testing Kubernetes distribution</a:t>
            </a:r>
          </a:p>
          <a:p>
            <a:pPr marL="285750" indent="-285750">
              <a:spcBef>
                <a:spcPts val="0"/>
              </a:spcBef>
              <a:buClr>
                <a:srgbClr val="3E3E4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E3E40"/>
                </a:solidFill>
              </a:rPr>
              <a:t>All components are included in a single Golang executable, </a:t>
            </a:r>
            <a:r>
              <a:rPr lang="en-US" sz="1600" dirty="0" err="1">
                <a:solidFill>
                  <a:srgbClr val="3E3E40"/>
                </a:solidFill>
              </a:rPr>
              <a:t>localkube</a:t>
            </a:r>
            <a:endParaRPr lang="en-US" sz="1600" dirty="0">
              <a:solidFill>
                <a:srgbClr val="3E3E40"/>
              </a:solidFill>
            </a:endParaRPr>
          </a:p>
          <a:p>
            <a:pPr>
              <a:buNone/>
            </a:pPr>
            <a:endParaRPr lang="en-US" sz="1600" dirty="0">
              <a:solidFill>
                <a:srgbClr val="3E3E40"/>
              </a:solidFill>
            </a:endParaRPr>
          </a:p>
          <a:p>
            <a:pPr>
              <a:buNone/>
            </a:pPr>
            <a:r>
              <a:rPr lang="en-US" sz="1600" u="sng" dirty="0">
                <a:solidFill>
                  <a:srgbClr val="1155CC"/>
                </a:solidFill>
                <a:hlinkClick r:id="rId3"/>
              </a:rPr>
              <a:t>Minikube</a:t>
            </a:r>
            <a:r>
              <a:rPr lang="en-US" sz="1600" u="sng" dirty="0">
                <a:solidFill>
                  <a:srgbClr val="404040"/>
                </a:solidFill>
                <a:hlinkClick r:id="rId3"/>
              </a:rPr>
              <a:t> </a:t>
            </a:r>
            <a:r>
              <a:rPr lang="en-US" sz="1600" dirty="0">
                <a:solidFill>
                  <a:srgbClr val="3E3E40"/>
                </a:solidFill>
              </a:rPr>
              <a:t>is open source and available on GitHub.</a:t>
            </a:r>
          </a:p>
        </p:txBody>
      </p:sp>
      <p:sp>
        <p:nvSpPr>
          <p:cNvPr id="14" name="Trapezoid 102">
            <a:extLst>
              <a:ext uri="{FF2B5EF4-FFF2-40B4-BE49-F238E27FC236}">
                <a16:creationId xmlns:a16="http://schemas.microsoft.com/office/drawing/2014/main" id="{987FD8E3-7741-D54E-BB7B-396810B9D6AE}"/>
              </a:ext>
            </a:extLst>
          </p:cNvPr>
          <p:cNvSpPr/>
          <p:nvPr/>
        </p:nvSpPr>
        <p:spPr bwMode="gray">
          <a:xfrm flipH="1">
            <a:off x="9988731" y="419282"/>
            <a:ext cx="2200094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799" b="1" dirty="0" err="1">
                <a:solidFill>
                  <a:schemeClr val="bg1"/>
                </a:solidFill>
              </a:rPr>
              <a:t>Minikube</a:t>
            </a:r>
            <a:endParaRPr lang="en-US" sz="1799" b="1" dirty="0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BDD9FD7-B247-DF46-9569-D2E61EB47569}"/>
              </a:ext>
            </a:extLst>
          </p:cNvPr>
          <p:cNvSpPr/>
          <p:nvPr/>
        </p:nvSpPr>
        <p:spPr>
          <a:xfrm>
            <a:off x="431887" y="1456095"/>
            <a:ext cx="7301447" cy="2903673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s-ES" sz="1400" i="1" dirty="0">
                <a:solidFill>
                  <a:srgbClr val="5C6370"/>
                </a:solidFill>
                <a:latin typeface="Menlo,Consolas,&quot;DejaVuSansMono&quot;,monospace-Regular"/>
              </a:rPr>
              <a:t># Linux</a:t>
            </a:r>
            <a:br>
              <a:rPr lang="es-ES" sz="1400" dirty="0">
                <a:solidFill>
                  <a:srgbClr val="5C6370"/>
                </a:solidFill>
                <a:latin typeface="Menlo,Consolas,&quot;DejaVuSansMono&quot;,monospace-Regular"/>
              </a:rPr>
            </a:br>
            <a:r>
              <a:rPr lang="es-ES" sz="1400" dirty="0">
                <a:solidFill>
                  <a:srgbClr val="BE5046"/>
                </a:solidFill>
                <a:latin typeface="Menlo,Consolas,&quot;DejaVuSansMono&quot;,monospace-Regular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Menlo,Consolas,&quot;DejaVuSansMono&quot;,monospace-Regular"/>
              </a:rPr>
              <a:t> </a:t>
            </a:r>
            <a:r>
              <a:rPr lang="es-ES" sz="1400" dirty="0">
                <a:solidFill>
                  <a:srgbClr val="E06C75"/>
                </a:solidFill>
                <a:latin typeface="Menlo,Consolas,&quot;DejaVuSansMono&quot;,monospace-Regular"/>
              </a:rPr>
              <a:t>curl</a:t>
            </a:r>
            <a:r>
              <a:rPr lang="es-ES" sz="1400" dirty="0">
                <a:solidFill>
                  <a:srgbClr val="ABB2BF"/>
                </a:solidFill>
                <a:latin typeface="Menlo,Consolas,&quot;DejaVuSansMono&quot;,monospace-Regular"/>
              </a:rPr>
              <a:t> </a:t>
            </a:r>
            <a:r>
              <a:rPr lang="es-ES" sz="1400" dirty="0">
                <a:solidFill>
                  <a:srgbClr val="D19A66"/>
                </a:solidFill>
                <a:latin typeface="Menlo,Consolas,&quot;DejaVuSansMono&quot;,monospace-Regular"/>
              </a:rPr>
              <a:t>-Lo</a:t>
            </a:r>
            <a:r>
              <a:rPr lang="es-ES" sz="1400" dirty="0">
                <a:solidFill>
                  <a:srgbClr val="ABB2BF"/>
                </a:solidFill>
                <a:latin typeface="Menlo,Consolas,&quot;DejaVuSansMono&quot;,monospace-Regular"/>
              </a:rPr>
              <a:t> minikube https://storage.googleapis.com/minikube/releases/latest/minikube-linux-amd64 </a:t>
            </a:r>
            <a:br>
              <a:rPr lang="es-ES" sz="1400" dirty="0">
                <a:solidFill>
                  <a:srgbClr val="61AFEF"/>
                </a:solidFill>
                <a:latin typeface="Menlo,Consolas,&quot;DejaVuSansMono&quot;,monospace-Regular"/>
              </a:rPr>
            </a:br>
            <a:r>
              <a:rPr lang="es-ES" sz="1400" dirty="0">
                <a:solidFill>
                  <a:srgbClr val="BE5046"/>
                </a:solidFill>
                <a:latin typeface="Menlo,Consolas,&quot;DejaVuSansMono&quot;,monospace-Regular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Menlo,Consolas,&quot;DejaVuSansMono&quot;,monospace-Regular"/>
              </a:rPr>
              <a:t> </a:t>
            </a:r>
            <a:r>
              <a:rPr lang="es-ES" sz="1400" dirty="0">
                <a:solidFill>
                  <a:srgbClr val="E06C75"/>
                </a:solidFill>
                <a:latin typeface="Menlo,Consolas,&quot;DejaVuSansMono&quot;,monospace-Regular"/>
              </a:rPr>
              <a:t>chmod</a:t>
            </a:r>
            <a:r>
              <a:rPr lang="es-ES" sz="1400" dirty="0">
                <a:solidFill>
                  <a:srgbClr val="ABB2BF"/>
                </a:solidFill>
                <a:latin typeface="Menlo,Consolas,&quot;DejaVuSansMono&quot;,monospace-Regular"/>
              </a:rPr>
              <a:t> +x minikube </a:t>
            </a:r>
            <a:br>
              <a:rPr lang="es-ES" sz="1400" dirty="0">
                <a:solidFill>
                  <a:srgbClr val="ABB2BF"/>
                </a:solidFill>
                <a:latin typeface="Menlo,Consolas,&quot;DejaVuSansMono&quot;,monospace-Regular"/>
              </a:rPr>
            </a:br>
            <a:r>
              <a:rPr lang="es-ES" sz="1400" dirty="0">
                <a:solidFill>
                  <a:srgbClr val="BE5046"/>
                </a:solidFill>
                <a:latin typeface="Menlo,Consolas,&quot;DejaVuSansMono&quot;,monospace-Regular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Menlo,Consolas,&quot;DejaVuSansMono&quot;,monospace-Regular"/>
              </a:rPr>
              <a:t> </a:t>
            </a:r>
            <a:r>
              <a:rPr lang="es-ES" sz="1400" dirty="0">
                <a:solidFill>
                  <a:srgbClr val="E06C75"/>
                </a:solidFill>
                <a:latin typeface="Menlo,Consolas,&quot;DejaVuSansMono&quot;,monospace-Regular"/>
              </a:rPr>
              <a:t>sudo</a:t>
            </a:r>
            <a:r>
              <a:rPr lang="es-ES" sz="1400" dirty="0">
                <a:solidFill>
                  <a:srgbClr val="ABB2BF"/>
                </a:solidFill>
                <a:latin typeface="Menlo,Consolas,&quot;DejaVuSansMono&quot;,monospace-Regular"/>
              </a:rPr>
              <a:t> mv minikube /usr/local/bin/ </a:t>
            </a:r>
            <a:br>
              <a:rPr lang="es-ES" sz="1400" dirty="0">
                <a:solidFill>
                  <a:srgbClr val="ABB2BF"/>
                </a:solidFill>
                <a:latin typeface="Menlo,Consolas,&quot;DejaVuSansMono&quot;,monospace-Regular"/>
              </a:rPr>
            </a:br>
            <a:r>
              <a:rPr lang="es-ES" sz="1400" i="1" dirty="0">
                <a:solidFill>
                  <a:srgbClr val="5C6370"/>
                </a:solidFill>
                <a:latin typeface="Menlo,Consolas,&quot;DejaVuSansMono&quot;,monospace-Regular"/>
              </a:rPr>
              <a:t># OS X</a:t>
            </a:r>
            <a:r>
              <a:rPr lang="es-ES" sz="1400" dirty="0">
                <a:solidFill>
                  <a:srgbClr val="5C6370"/>
                </a:solidFill>
                <a:latin typeface="Menlo,Consolas,&quot;DejaVuSansMono&quot;,monospace-Regular"/>
              </a:rPr>
              <a:t> </a:t>
            </a:r>
            <a:br>
              <a:rPr lang="es-ES" sz="1400" dirty="0">
                <a:solidFill>
                  <a:srgbClr val="5C6370"/>
                </a:solidFill>
                <a:latin typeface="Menlo,Consolas,&quot;DejaVuSansMono&quot;,monospace-Regular"/>
              </a:rPr>
            </a:br>
            <a:r>
              <a:rPr lang="es-ES" sz="1400" dirty="0">
                <a:solidFill>
                  <a:srgbClr val="BE5046"/>
                </a:solidFill>
                <a:latin typeface="Menlo,Consolas,&quot;DejaVuSansMono&quot;,monospace-Regular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Menlo,Consolas,&quot;DejaVuSansMono&quot;,monospace-Regular"/>
              </a:rPr>
              <a:t> </a:t>
            </a:r>
            <a:r>
              <a:rPr lang="es-ES" sz="1400" dirty="0">
                <a:solidFill>
                  <a:srgbClr val="E06C75"/>
                </a:solidFill>
                <a:latin typeface="Menlo,Consolas,&quot;DejaVuSansMono&quot;,monospace-Regular"/>
              </a:rPr>
              <a:t>curl</a:t>
            </a:r>
            <a:r>
              <a:rPr lang="es-ES" sz="1400" dirty="0">
                <a:solidFill>
                  <a:srgbClr val="ABB2BF"/>
                </a:solidFill>
                <a:latin typeface="Menlo,Consolas,&quot;DejaVuSansMono&quot;,monospace-Regular"/>
              </a:rPr>
              <a:t> </a:t>
            </a:r>
            <a:r>
              <a:rPr lang="es-ES" sz="1400" dirty="0">
                <a:solidFill>
                  <a:srgbClr val="D19A66"/>
                </a:solidFill>
                <a:latin typeface="Menlo,Consolas,&quot;DejaVuSansMono&quot;,monospace-Regular"/>
              </a:rPr>
              <a:t>-Lo</a:t>
            </a:r>
            <a:r>
              <a:rPr lang="es-ES" sz="1400" dirty="0">
                <a:solidFill>
                  <a:srgbClr val="ABB2BF"/>
                </a:solidFill>
                <a:latin typeface="Menlo,Consolas,&quot;DejaVuSansMono&quot;,monospace-Regular"/>
              </a:rPr>
              <a:t> minikube https://storage.googleapis.com/minikube/releases/latest/minikube-darwin-amd64 </a:t>
            </a:r>
            <a:br>
              <a:rPr lang="es-ES" sz="1400" dirty="0">
                <a:solidFill>
                  <a:srgbClr val="ABB2BF"/>
                </a:solidFill>
                <a:latin typeface="Menlo,Consolas,&quot;DejaVuSansMono&quot;,monospace-Regular"/>
              </a:rPr>
            </a:br>
            <a:r>
              <a:rPr lang="es-ES" sz="1400" dirty="0">
                <a:solidFill>
                  <a:srgbClr val="BE5046"/>
                </a:solidFill>
                <a:latin typeface="Menlo,Consolas,&quot;DejaVuSansMono&quot;,monospace-Regular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Menlo,Consolas,&quot;DejaVuSansMono&quot;,monospace-Regular"/>
              </a:rPr>
              <a:t> </a:t>
            </a:r>
            <a:r>
              <a:rPr lang="es-ES" sz="1400" dirty="0">
                <a:solidFill>
                  <a:srgbClr val="E06C75"/>
                </a:solidFill>
                <a:latin typeface="Menlo,Consolas,&quot;DejaVuSansMono&quot;,monospace-Regular"/>
              </a:rPr>
              <a:t>chmod</a:t>
            </a:r>
            <a:r>
              <a:rPr lang="es-ES" sz="1400" dirty="0">
                <a:solidFill>
                  <a:srgbClr val="ABB2BF"/>
                </a:solidFill>
                <a:latin typeface="Menlo,Consolas,&quot;DejaVuSansMono&quot;,monospace-Regular"/>
              </a:rPr>
              <a:t> +x minikube </a:t>
            </a:r>
            <a:br>
              <a:rPr lang="es-ES" sz="1400" dirty="0">
                <a:solidFill>
                  <a:srgbClr val="ABB2BF"/>
                </a:solidFill>
                <a:latin typeface="Menlo,Consolas,&quot;DejaVuSansMono&quot;,monospace-Regular"/>
              </a:rPr>
            </a:br>
            <a:r>
              <a:rPr lang="es-ES" sz="1400" dirty="0">
                <a:solidFill>
                  <a:srgbClr val="BE5046"/>
                </a:solidFill>
                <a:latin typeface="Menlo,Consolas,&quot;DejaVuSansMono&quot;,monospace-Regular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Menlo,Consolas,&quot;DejaVuSansMono&quot;,monospace-Regular"/>
              </a:rPr>
              <a:t> </a:t>
            </a:r>
            <a:r>
              <a:rPr lang="es-ES" sz="1400" dirty="0">
                <a:solidFill>
                  <a:srgbClr val="E06C75"/>
                </a:solidFill>
                <a:latin typeface="Menlo,Consolas,&quot;DejaVuSansMono&quot;,monospace-Regular"/>
              </a:rPr>
              <a:t>sudo</a:t>
            </a:r>
            <a:r>
              <a:rPr lang="es-ES" sz="1400" dirty="0">
                <a:solidFill>
                  <a:srgbClr val="ABB2BF"/>
                </a:solidFill>
                <a:latin typeface="Menlo,Consolas,&quot;DejaVuSansMono&quot;,monospace-Regular"/>
              </a:rPr>
              <a:t> mv minikube /usr/local/bin/</a:t>
            </a:r>
            <a:endParaRPr lang="es-ES" sz="1400" dirty="0"/>
          </a:p>
        </p:txBody>
      </p:sp>
      <p:sp>
        <p:nvSpPr>
          <p:cNvPr id="13" name="Google Shape;762;p76">
            <a:extLst>
              <a:ext uri="{FF2B5EF4-FFF2-40B4-BE49-F238E27FC236}">
                <a16:creationId xmlns:a16="http://schemas.microsoft.com/office/drawing/2014/main" id="{868075B2-7024-084F-B1C4-92CAE5485398}"/>
              </a:ext>
            </a:extLst>
          </p:cNvPr>
          <p:cNvSpPr txBox="1"/>
          <p:nvPr/>
        </p:nvSpPr>
        <p:spPr>
          <a:xfrm>
            <a:off x="431887" y="808379"/>
            <a:ext cx="4173713" cy="47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>
              <a:spcBef>
                <a:spcPts val="1200"/>
              </a:spcBef>
              <a:buClr>
                <a:srgbClr val="000000"/>
              </a:buClr>
            </a:pPr>
            <a:r>
              <a:rPr lang="en-US" sz="1799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Install the latest </a:t>
            </a:r>
            <a:r>
              <a:rPr lang="en-US" sz="1799" u="sng" dirty="0">
                <a:solidFill>
                  <a:srgbClr val="1155CC"/>
                </a:solidFill>
                <a:ea typeface="Helvetica Neue"/>
                <a:cs typeface="Helvetica Neue"/>
                <a:sym typeface="Helvetica Neue"/>
                <a:hlinkClick r:id="rId4"/>
              </a:rPr>
              <a:t>release</a:t>
            </a:r>
            <a:r>
              <a:rPr lang="en-US" sz="1799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:</a:t>
            </a:r>
            <a:endParaRPr sz="1200" b="1" dirty="0">
              <a:solidFill>
                <a:srgbClr val="40B654"/>
              </a:solidFill>
              <a:ea typeface="Helvetica Neue"/>
              <a:cs typeface="Helvetica Neue"/>
              <a:sym typeface="Helvetica Neue"/>
            </a:endParaRPr>
          </a:p>
          <a:p>
            <a:endParaRPr sz="1799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86E2987-303D-BA40-8CE1-644D1BED2EE3}"/>
              </a:ext>
            </a:extLst>
          </p:cNvPr>
          <p:cNvSpPr/>
          <p:nvPr/>
        </p:nvSpPr>
        <p:spPr>
          <a:xfrm>
            <a:off x="431887" y="4871808"/>
            <a:ext cx="7301447" cy="605248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s-ES" sz="1400" dirty="0">
                <a:solidFill>
                  <a:srgbClr val="BE5046"/>
                </a:solidFill>
                <a:latin typeface="Menlo,Consolas,&quot;DejaVuSansMono&quot;,monospace-Regular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Menlo,Consolas,&quot;DejaVuSansMono&quot;,monospace-Regular"/>
              </a:rPr>
              <a:t> </a:t>
            </a:r>
            <a:r>
              <a:rPr lang="es-ES" sz="1400" dirty="0">
                <a:solidFill>
                  <a:srgbClr val="E06C75"/>
                </a:solidFill>
                <a:latin typeface="Menlo,Consolas,&quot;DejaVuSansMono&quot;,monospace-Regular"/>
              </a:rPr>
              <a:t>minikube </a:t>
            </a:r>
            <a:r>
              <a:rPr lang="es-ES" sz="1400" dirty="0">
                <a:solidFill>
                  <a:srgbClr val="ABB2BF"/>
                </a:solidFill>
                <a:latin typeface="Menlo,Consolas,&quot;DejaVuSansMono&quot;,monospace-Regular"/>
              </a:rPr>
              <a:t>start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7233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7"/>
          <p:cNvSpPr txBox="1">
            <a:spLocks noGrp="1"/>
          </p:cNvSpPr>
          <p:nvPr>
            <p:ph type="subTitle" idx="10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/>
          <a:p>
            <a:pPr marL="0" indent="0"/>
            <a:r>
              <a:rPr lang="en-US"/>
              <a:t>First steps</a:t>
            </a:r>
            <a:endParaRPr/>
          </a:p>
        </p:txBody>
      </p:sp>
      <p:sp>
        <p:nvSpPr>
          <p:cNvPr id="771" name="Google Shape;771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/>
              <a:t>Minikube</a:t>
            </a:r>
            <a:endParaRPr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FEE6A39-C5BE-A240-966F-07B66FBF9DFA}"/>
              </a:ext>
            </a:extLst>
          </p:cNvPr>
          <p:cNvSpPr/>
          <p:nvPr/>
        </p:nvSpPr>
        <p:spPr>
          <a:xfrm>
            <a:off x="1280843" y="1397088"/>
            <a:ext cx="8786266" cy="4124146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minikube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status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host: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Running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kubelet: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Running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apiserver: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Running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kubeconfig: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Configured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minikube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ssh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                                       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_ 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               _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                 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_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             _  ( )                ( )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___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___   (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_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)   ___   (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_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) </a:t>
            </a: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| 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/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’)   _   _   | |_      __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/ ‘ 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_  ` 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_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`\   | </a:t>
            </a:r>
            <a:r>
              <a:rPr lang="es-ES" sz="1600" dirty="0">
                <a:solidFill>
                  <a:srgbClr val="C678DD"/>
                </a:solidFill>
                <a:latin typeface="Helvetica" pitchFamily="2" charset="0"/>
              </a:rPr>
              <a:t>|   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/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’  _ `\  | |  |, &lt;    (  ) (  ) | '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_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`\  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/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'__`\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|  (  )  ( )   |  | |  |  (  )  | | |  | |\`\   |  (_)  | | |_) )(  __/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(_)  (_)  (_) (_) (_)  (_)(_)(_) (_)`\___/’ 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(_,_/'`\___) </a:t>
            </a:r>
          </a:p>
          <a:p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exit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minikube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logs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minikube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help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36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/>
              <a:t>Starting Your First K8s Application via the Dashboard</a:t>
            </a:r>
            <a:endParaRPr/>
          </a:p>
        </p:txBody>
      </p:sp>
      <p:sp>
        <p:nvSpPr>
          <p:cNvPr id="782" name="Google Shape;782;p78"/>
          <p:cNvSpPr txBox="1"/>
          <p:nvPr/>
        </p:nvSpPr>
        <p:spPr>
          <a:xfrm>
            <a:off x="560804" y="883772"/>
            <a:ext cx="7654006" cy="454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r>
              <a:rPr lang="en-US" sz="1799" dirty="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 the K8s Dashboard by running the command:</a:t>
            </a:r>
            <a:endParaRPr sz="1799" dirty="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83" name="Google Shape;783;p78"/>
          <p:cNvPicPr preferRelativeResize="0"/>
          <p:nvPr/>
        </p:nvPicPr>
        <p:blipFill rotWithShape="1">
          <a:blip r:embed="rId3">
            <a:alphaModFix/>
          </a:blip>
          <a:srcRect l="7919" t="12179" r="7919" b="12171"/>
          <a:stretch/>
        </p:blipFill>
        <p:spPr>
          <a:xfrm>
            <a:off x="5839123" y="1752612"/>
            <a:ext cx="6096812" cy="3318336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78"/>
          <p:cNvSpPr/>
          <p:nvPr/>
        </p:nvSpPr>
        <p:spPr>
          <a:xfrm>
            <a:off x="6808454" y="2001156"/>
            <a:ext cx="4158117" cy="261861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C8C8C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5" name="Google Shape;785;p78"/>
          <p:cNvPicPr preferRelativeResize="0"/>
          <p:nvPr/>
        </p:nvPicPr>
        <p:blipFill rotWithShape="1">
          <a:blip r:embed="rId4">
            <a:alphaModFix/>
          </a:blip>
          <a:srcRect l="1057" t="6300" r="1057" b="-6300"/>
          <a:stretch/>
        </p:blipFill>
        <p:spPr>
          <a:xfrm>
            <a:off x="6808454" y="2001156"/>
            <a:ext cx="4158116" cy="2814684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8"/>
          <p:cNvSpPr txBox="1"/>
          <p:nvPr/>
        </p:nvSpPr>
        <p:spPr>
          <a:xfrm>
            <a:off x="560804" y="3558909"/>
            <a:ext cx="4969139" cy="251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285115" indent="-297815">
              <a:buClr>
                <a:schemeClr val="bg2">
                  <a:lumMod val="75000"/>
                </a:schemeClr>
              </a:buClr>
              <a:buSzPts val="1800"/>
              <a:buFont typeface="Helvetica Neue"/>
              <a:buChar char="•"/>
            </a:pPr>
            <a:r>
              <a:rPr lang="en-US" sz="175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Click on </a:t>
            </a:r>
            <a:r>
              <a:rPr lang="en-US" sz="1750" i="1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+.</a:t>
            </a:r>
            <a:endParaRPr lang="en-US" sz="1750" i="1">
              <a:solidFill>
                <a:srgbClr val="3E3E40"/>
              </a:solidFill>
              <a:ea typeface="Helvetica Neue"/>
              <a:cs typeface="Helvetica Neue"/>
            </a:endParaRPr>
          </a:p>
          <a:p>
            <a:pPr marL="285115" indent="-297815">
              <a:buClr>
                <a:schemeClr val="bg2">
                  <a:lumMod val="75000"/>
                </a:schemeClr>
              </a:buClr>
              <a:buSzPts val="1800"/>
              <a:buFont typeface="Helvetica Neue"/>
              <a:buChar char="•"/>
            </a:pPr>
            <a:r>
              <a:rPr lang="en-US" sz="175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Click on </a:t>
            </a:r>
            <a:r>
              <a:rPr lang="en-US" sz="1750" i="1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Create from form</a:t>
            </a:r>
            <a:r>
              <a:rPr lang="en-US" sz="1750" i="1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.</a:t>
            </a:r>
            <a:endParaRPr sz="1750">
              <a:solidFill>
                <a:srgbClr val="3E3E40"/>
              </a:solidFill>
              <a:ea typeface="Helvetica Neue"/>
              <a:cs typeface="Helvetica Neue"/>
            </a:endParaRPr>
          </a:p>
          <a:p>
            <a:pPr marL="285115" indent="-297815"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Font typeface="Helvetica Neue"/>
              <a:buChar char="•"/>
            </a:pPr>
            <a:r>
              <a:rPr lang="en-US" sz="1799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Choose a name and specify </a:t>
            </a:r>
            <a:r>
              <a:rPr lang="en-US" sz="1799" i="1" u="sng" dirty="0">
                <a:solidFill>
                  <a:schemeClr val="hlink"/>
                </a:solidFill>
                <a:ea typeface="Helvetica Neue"/>
                <a:cs typeface="Helvetica Neue"/>
                <a:sym typeface="Helvetica Neue"/>
                <a:hlinkClick r:id="rId5"/>
              </a:rPr>
              <a:t>bitnami/mongodb</a:t>
            </a:r>
            <a:r>
              <a:rPr lang="en-US" sz="1799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 as a container image. Then click </a:t>
            </a:r>
            <a:r>
              <a:rPr lang="en-US" sz="1799" i="1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Deploy</a:t>
            </a:r>
            <a:endParaRPr sz="1799" i="1" dirty="0">
              <a:solidFill>
                <a:srgbClr val="3E3E40"/>
              </a:solidFill>
              <a:ea typeface="Helvetica Neue"/>
              <a:cs typeface="Helvetica Neue"/>
            </a:endParaRPr>
          </a:p>
          <a:p>
            <a:pPr marL="285115" indent="-297815"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Font typeface="Helvetica Neue"/>
              <a:buChar char="•"/>
            </a:pPr>
            <a:r>
              <a:rPr lang="en-US" sz="1799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What is happening?</a:t>
            </a:r>
            <a:endParaRPr sz="1799" dirty="0">
              <a:solidFill>
                <a:srgbClr val="3E3E40"/>
              </a:solidFill>
              <a:ea typeface="Helvetica Neue"/>
              <a:cs typeface="Helvetica Neue"/>
            </a:endParaRPr>
          </a:p>
          <a:p>
            <a:pPr marL="285115" indent="-297815"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Font typeface="Helvetica Neue"/>
              <a:buChar char="•"/>
            </a:pPr>
            <a:r>
              <a:rPr lang="en-US" sz="175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Check the logs</a:t>
            </a:r>
            <a:endParaRPr sz="175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16B2CC4-5F9A-7646-B154-50764CF0F9A9}"/>
              </a:ext>
            </a:extLst>
          </p:cNvPr>
          <p:cNvSpPr/>
          <p:nvPr/>
        </p:nvSpPr>
        <p:spPr>
          <a:xfrm>
            <a:off x="579809" y="1350469"/>
            <a:ext cx="5514603" cy="1917701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minikube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dashboard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🔌 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Enabling dashboard ...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🤔 Verifying dashboard health ...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🚀 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Launching proxy ...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🤔 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Verifying proxy health ...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🎉 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Opening …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55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1700794"/>
            <a:ext cx="6427626" cy="1229360"/>
          </a:xfrm>
        </p:spPr>
        <p:txBody>
          <a:bodyPr/>
          <a:lstStyle/>
          <a:p>
            <a:r>
              <a:rPr lang="en-US" dirty="0"/>
              <a:t>Kubectl and the K8s API</a:t>
            </a:r>
          </a:p>
        </p:txBody>
      </p:sp>
      <p:sp>
        <p:nvSpPr>
          <p:cNvPr id="3" name="Google Shape;793;p79">
            <a:extLst>
              <a:ext uri="{FF2B5EF4-FFF2-40B4-BE49-F238E27FC236}">
                <a16:creationId xmlns:a16="http://schemas.microsoft.com/office/drawing/2014/main" id="{743CF353-7BDF-3A4A-9996-1665581B9B89}"/>
              </a:ext>
            </a:extLst>
          </p:cNvPr>
          <p:cNvSpPr txBox="1">
            <a:spLocks noGrp="1"/>
          </p:cNvSpPr>
          <p:nvPr>
            <p:ph type="subTitle" idx="10"/>
          </p:nvPr>
        </p:nvSpPr>
        <p:spPr>
          <a:xfrm>
            <a:off x="598720" y="3429000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i="1" dirty="0" err="1"/>
              <a:t>kubectl</a:t>
            </a:r>
            <a:endParaRPr i="1" dirty="0"/>
          </a:p>
          <a:p>
            <a:pPr marL="0" indent="0">
              <a:spcBef>
                <a:spcPts val="0"/>
              </a:spcBef>
            </a:pPr>
            <a:r>
              <a:rPr lang="en-US" dirty="0"/>
              <a:t>Introduction to Key Primitives</a:t>
            </a:r>
            <a:endParaRPr dirty="0"/>
          </a:p>
          <a:p>
            <a:pPr marL="0" indent="0">
              <a:spcBef>
                <a:spcPts val="0"/>
              </a:spcBef>
            </a:pPr>
            <a:r>
              <a:rPr lang="en-US" dirty="0"/>
              <a:t>The Kubernetes API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049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5"/>
          <p:cNvSpPr txBox="1">
            <a:spLocks noGrp="1"/>
          </p:cNvSpPr>
          <p:nvPr>
            <p:ph type="title"/>
          </p:nvPr>
        </p:nvSpPr>
        <p:spPr>
          <a:xfrm>
            <a:off x="305366" y="2988492"/>
            <a:ext cx="6427328" cy="12293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b" anchorCtr="0">
            <a:noAutofit/>
          </a:bodyPr>
          <a:lstStyle/>
          <a:p>
            <a:r>
              <a:rPr lang="en-US" sz="4000" dirty="0"/>
              <a:t>Resources:</a:t>
            </a:r>
            <a:endParaRPr sz="4000" dirty="0"/>
          </a:p>
        </p:txBody>
      </p:sp>
      <p:sp>
        <p:nvSpPr>
          <p:cNvPr id="707" name="Google Shape;707;p85"/>
          <p:cNvSpPr txBox="1">
            <a:spLocks noGrp="1"/>
          </p:cNvSpPr>
          <p:nvPr>
            <p:ph type="body" idx="4294967295"/>
          </p:nvPr>
        </p:nvSpPr>
        <p:spPr>
          <a:xfrm>
            <a:off x="305366" y="4297636"/>
            <a:ext cx="8242300" cy="10731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/>
          <a:p>
            <a:pPr indent="-380365">
              <a:spcBef>
                <a:spcPts val="0"/>
              </a:spcBef>
              <a:buFont typeface="Arial" panose="020B0604020202020204" pitchFamily="34" charset="0"/>
              <a:buChar char="●"/>
            </a:pPr>
            <a:r>
              <a:rPr lang="en-US" dirty="0">
                <a:ea typeface="+mn-lt"/>
                <a:cs typeface="+mn-lt"/>
                <a:hlinkClick r:id="rId3"/>
              </a:rPr>
              <a:t>https://github.com/tompizmor/bootcamp-k8s-2020</a:t>
            </a:r>
            <a:endParaRPr lang="en-US" dirty="0">
              <a:ea typeface="+mn-lt"/>
              <a:cs typeface="+mn-lt"/>
            </a:endParaRPr>
          </a:p>
          <a:p>
            <a:pPr indent="-380365">
              <a:spcBef>
                <a:spcPts val="0"/>
              </a:spcBef>
              <a:buChar char="●"/>
            </a:pPr>
            <a:endParaRPr dirty="0"/>
          </a:p>
          <a:p>
            <a:pPr marL="0" indent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343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K8s CLI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The Dashboard is nice to use but the Kubernetes CLI is extremely powerful. </a:t>
            </a:r>
          </a:p>
          <a:p>
            <a:pPr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The K8s CLI is called </a:t>
            </a:r>
            <a:r>
              <a:rPr lang="en-US" sz="1600" i="1" u="sng" dirty="0">
                <a:solidFill>
                  <a:schemeClr val="hlink"/>
                </a:solidFill>
                <a:hlinkClick r:id="rId3"/>
              </a:rPr>
              <a:t>kubectl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4" name="Trapezoid 102">
            <a:extLst>
              <a:ext uri="{FF2B5EF4-FFF2-40B4-BE49-F238E27FC236}">
                <a16:creationId xmlns:a16="http://schemas.microsoft.com/office/drawing/2014/main" id="{987FD8E3-7741-D54E-BB7B-396810B9D6AE}"/>
              </a:ext>
            </a:extLst>
          </p:cNvPr>
          <p:cNvSpPr/>
          <p:nvPr/>
        </p:nvSpPr>
        <p:spPr bwMode="gray">
          <a:xfrm flipH="1">
            <a:off x="9988731" y="419282"/>
            <a:ext cx="2200094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799" b="1" dirty="0">
                <a:solidFill>
                  <a:schemeClr val="bg1"/>
                </a:solidFill>
              </a:rPr>
              <a:t>Kubectl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62F4B4-9064-6D42-8D4B-BFAF866A8A34}"/>
              </a:ext>
            </a:extLst>
          </p:cNvPr>
          <p:cNvSpPr/>
          <p:nvPr/>
        </p:nvSpPr>
        <p:spPr>
          <a:xfrm>
            <a:off x="579809" y="1600200"/>
            <a:ext cx="7109860" cy="3598817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# Linux</a:t>
            </a:r>
            <a:r>
              <a:rPr lang="es-ES" sz="16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curl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-LO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"https://storage.googleapis.com/kubernetes-release/release/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$(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curl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https://storage.googleapis.com/kubernetes-release/release/stable.txt)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/bin/linux/amd64/kubectl"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# OS X</a:t>
            </a:r>
            <a:r>
              <a:rPr lang="es-ES" sz="16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curl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-LO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"https://storage.googleapis.com/kubernetes-release/release/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$(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curl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https://storage.googleapis.com/kubernetes-release/release/stable.txt)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/bin/darwin/amd64/kubectl"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chmod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+x ./kubectl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sudo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mv ./kubectl /usr/local/bin/kubectl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0" name="Google Shape;706;p72">
            <a:extLst>
              <a:ext uri="{FF2B5EF4-FFF2-40B4-BE49-F238E27FC236}">
                <a16:creationId xmlns:a16="http://schemas.microsoft.com/office/drawing/2014/main" id="{EE6AB514-6A4C-4F4A-83F0-9163F37720F3}"/>
              </a:ext>
            </a:extLst>
          </p:cNvPr>
          <p:cNvSpPr txBox="1"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Install Kubectl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22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K8s CLI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Docs: 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Kubectl Context and Configuration</a:t>
            </a:r>
            <a:endParaRPr lang="en-US" sz="1600" i="1" dirty="0">
              <a:solidFill>
                <a:srgbClr val="000000"/>
              </a:solidFill>
            </a:endParaRPr>
          </a:p>
        </p:txBody>
      </p:sp>
      <p:sp>
        <p:nvSpPr>
          <p:cNvPr id="14" name="Trapezoid 102">
            <a:extLst>
              <a:ext uri="{FF2B5EF4-FFF2-40B4-BE49-F238E27FC236}">
                <a16:creationId xmlns:a16="http://schemas.microsoft.com/office/drawing/2014/main" id="{987FD8E3-7741-D54E-BB7B-396810B9D6AE}"/>
              </a:ext>
            </a:extLst>
          </p:cNvPr>
          <p:cNvSpPr/>
          <p:nvPr/>
        </p:nvSpPr>
        <p:spPr bwMode="gray">
          <a:xfrm flipH="1">
            <a:off x="9988731" y="419282"/>
            <a:ext cx="2200094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799" b="1" dirty="0">
                <a:solidFill>
                  <a:schemeClr val="bg1"/>
                </a:solidFill>
              </a:rPr>
              <a:t>Kubectl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62F4B4-9064-6D42-8D4B-BFAF866A8A34}"/>
              </a:ext>
            </a:extLst>
          </p:cNvPr>
          <p:cNvSpPr/>
          <p:nvPr/>
        </p:nvSpPr>
        <p:spPr>
          <a:xfrm>
            <a:off x="579809" y="1600200"/>
            <a:ext cx="7109860" cy="3598817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i="1" dirty="0">
                <a:solidFill>
                  <a:srgbClr val="5C6370"/>
                </a:solidFill>
                <a:latin typeface="Helvetica" pitchFamily="2" charset="0"/>
              </a:rPr>
              <a:t># Get contexts</a:t>
            </a:r>
            <a:r>
              <a:rPr lang="es-ES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config get-contexts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5FAAE9"/>
                </a:solidFill>
                <a:latin typeface="Helvetica" pitchFamily="2" charset="0"/>
              </a:rPr>
              <a:t>CURRENT   NAME          CLUSTER    AUTHINFO  NAMESPACE </a:t>
            </a:r>
            <a:br>
              <a:rPr lang="es-ES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5FAAE9"/>
                </a:solidFill>
                <a:latin typeface="Helvetica" pitchFamily="2" charset="0"/>
              </a:rPr>
              <a:t>*                   gke_XXXX   gke_XXXX   gke_XXXX </a:t>
            </a:r>
            <a:br>
              <a:rPr lang="es-ES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5FAAE9"/>
                </a:solidFill>
                <a:latin typeface="Helvetica" pitchFamily="2" charset="0"/>
              </a:rPr>
              <a:t>                     minikube      minikube      minikube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i="1" dirty="0">
                <a:solidFill>
                  <a:srgbClr val="5C6370"/>
                </a:solidFill>
                <a:latin typeface="Helvetica" pitchFamily="2" charset="0"/>
              </a:rPr>
              <a:t># Use minikube context</a:t>
            </a:r>
            <a:r>
              <a:rPr lang="es-ES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config use-context minikube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config current-context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minikube </a:t>
            </a:r>
            <a:br>
              <a:rPr lang="es-ES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0" name="Google Shape;706;p72">
            <a:extLst>
              <a:ext uri="{FF2B5EF4-FFF2-40B4-BE49-F238E27FC236}">
                <a16:creationId xmlns:a16="http://schemas.microsoft.com/office/drawing/2014/main" id="{EE6AB514-6A4C-4F4A-83F0-9163F37720F3}"/>
              </a:ext>
            </a:extLst>
          </p:cNvPr>
          <p:cNvSpPr txBox="1"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Configure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kubectl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use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Minikube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93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K8s CLI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Learn more about the K8s API on the 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API Reference Documentation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4" name="Trapezoid 102">
            <a:extLst>
              <a:ext uri="{FF2B5EF4-FFF2-40B4-BE49-F238E27FC236}">
                <a16:creationId xmlns:a16="http://schemas.microsoft.com/office/drawing/2014/main" id="{987FD8E3-7741-D54E-BB7B-396810B9D6AE}"/>
              </a:ext>
            </a:extLst>
          </p:cNvPr>
          <p:cNvSpPr/>
          <p:nvPr/>
        </p:nvSpPr>
        <p:spPr bwMode="gray">
          <a:xfrm flipH="1">
            <a:off x="9988731" y="419282"/>
            <a:ext cx="2200094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799" b="1" dirty="0">
                <a:solidFill>
                  <a:schemeClr val="bg1"/>
                </a:solidFill>
              </a:rPr>
              <a:t>Kubectl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62F4B4-9064-6D42-8D4B-BFAF866A8A34}"/>
              </a:ext>
            </a:extLst>
          </p:cNvPr>
          <p:cNvSpPr/>
          <p:nvPr/>
        </p:nvSpPr>
        <p:spPr>
          <a:xfrm>
            <a:off x="566991" y="1515870"/>
            <a:ext cx="6482842" cy="1031058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get pods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get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rs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get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ns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endParaRPr lang="es-ES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9" name="Google Shape;826;p82">
            <a:extLst>
              <a:ext uri="{FF2B5EF4-FFF2-40B4-BE49-F238E27FC236}">
                <a16:creationId xmlns:a16="http://schemas.microsoft.com/office/drawing/2014/main" id="{8B621557-0B16-3542-8F7B-36B48ED3E441}"/>
              </a:ext>
            </a:extLst>
          </p:cNvPr>
          <p:cNvSpPr txBox="1"/>
          <p:nvPr/>
        </p:nvSpPr>
        <p:spPr>
          <a:xfrm>
            <a:off x="495170" y="971337"/>
            <a:ext cx="6972430" cy="53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2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You can use </a:t>
            </a:r>
            <a:r>
              <a:rPr lang="en-US" sz="2200" i="1" dirty="0" err="1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kubectl</a:t>
            </a:r>
            <a:r>
              <a:rPr lang="en-US" sz="2200" i="1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-US" sz="22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to discover the available k8s...</a:t>
            </a:r>
            <a:endParaRPr sz="22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F8101E-3BE4-554B-8A73-19AF6016C9F4}"/>
              </a:ext>
            </a:extLst>
          </p:cNvPr>
          <p:cNvSpPr/>
          <p:nvPr/>
        </p:nvSpPr>
        <p:spPr>
          <a:xfrm>
            <a:off x="566991" y="3077490"/>
            <a:ext cx="6482842" cy="3175264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proxy 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--port=8080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C678DD"/>
                </a:solidFill>
                <a:latin typeface="Helvetica" pitchFamily="2" charset="0"/>
              </a:rPr>
              <a:t>&amp;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14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curl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http://127.0.0.1:8080/api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{ 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"kind"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: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APIVersions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,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versions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: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[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"v1"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... </a:t>
            </a:r>
            <a:br>
              <a:rPr lang="es-ES" sz="14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curl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http://127.0.0.1:8080/api/v1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{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"kind"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: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APIResourceList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,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groupVersion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: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"v1"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,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resources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: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[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... </a:t>
            </a:r>
            <a:br>
              <a:rPr lang="es-ES" sz="14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endParaRPr lang="es-ES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2" name="Google Shape;826;p82">
            <a:extLst>
              <a:ext uri="{FF2B5EF4-FFF2-40B4-BE49-F238E27FC236}">
                <a16:creationId xmlns:a16="http://schemas.microsoft.com/office/drawing/2014/main" id="{50458A4D-305E-5B43-84E2-EE93E0228216}"/>
              </a:ext>
            </a:extLst>
          </p:cNvPr>
          <p:cNvSpPr txBox="1"/>
          <p:nvPr/>
        </p:nvSpPr>
        <p:spPr>
          <a:xfrm>
            <a:off x="495170" y="2546928"/>
            <a:ext cx="6972430" cy="53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2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Or browse around the K8s API…</a:t>
            </a:r>
            <a:endParaRPr sz="22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100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1700794"/>
            <a:ext cx="6427626" cy="1229360"/>
          </a:xfrm>
        </p:spPr>
        <p:txBody>
          <a:bodyPr/>
          <a:lstStyle/>
          <a:p>
            <a:r>
              <a:rPr lang="en-US" dirty="0"/>
              <a:t>Deploying your Apps on K8s</a:t>
            </a:r>
          </a:p>
        </p:txBody>
      </p:sp>
    </p:spTree>
    <p:extLst>
      <p:ext uri="{BB962C8B-B14F-4D97-AF65-F5344CB8AC3E}">
        <p14:creationId xmlns:p14="http://schemas.microsoft.com/office/powerpoint/2010/main" val="413962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4"/>
          <p:cNvSpPr txBox="1">
            <a:spLocks noGrp="1"/>
          </p:cNvSpPr>
          <p:nvPr>
            <p:ph type="subTitle" idx="10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/>
          <a:p>
            <a:pPr marL="0" indent="0"/>
            <a:r>
              <a:rPr lang="en-US"/>
              <a:t>A common scenario: web application (frontend) using a database (backend) </a:t>
            </a:r>
            <a:endParaRPr/>
          </a:p>
        </p:txBody>
      </p:sp>
      <p:sp>
        <p:nvSpPr>
          <p:cNvPr id="840" name="Google Shape;840;p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Application Deployment</a:t>
            </a:r>
            <a:endParaRPr/>
          </a:p>
        </p:txBody>
      </p:sp>
      <p:pic>
        <p:nvPicPr>
          <p:cNvPr id="842" name="Google Shape;84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211" y="3589631"/>
            <a:ext cx="1394937" cy="138409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84"/>
          <p:cNvSpPr/>
          <p:nvPr/>
        </p:nvSpPr>
        <p:spPr>
          <a:xfrm>
            <a:off x="4823993" y="1969130"/>
            <a:ext cx="1925199" cy="414402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dirty="0">
                <a:solidFill>
                  <a:srgbClr val="4A86E8"/>
                </a:solidFill>
              </a:rPr>
              <a:t>Frontend</a:t>
            </a:r>
            <a:endParaRPr dirty="0">
              <a:solidFill>
                <a:srgbClr val="4A86E8"/>
              </a:solidFill>
            </a:endParaRPr>
          </a:p>
        </p:txBody>
      </p:sp>
      <p:sp>
        <p:nvSpPr>
          <p:cNvPr id="845" name="Google Shape;845;p84"/>
          <p:cNvSpPr/>
          <p:nvPr/>
        </p:nvSpPr>
        <p:spPr>
          <a:xfrm>
            <a:off x="7772800" y="1969130"/>
            <a:ext cx="3063402" cy="414402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dirty="0">
                <a:solidFill>
                  <a:srgbClr val="4A86E8"/>
                </a:solidFill>
              </a:rPr>
              <a:t>Backend</a:t>
            </a:r>
            <a:endParaRPr dirty="0">
              <a:solidFill>
                <a:srgbClr val="4A86E8"/>
              </a:solidFill>
            </a:endParaRPr>
          </a:p>
        </p:txBody>
      </p:sp>
      <p:pic>
        <p:nvPicPr>
          <p:cNvPr id="846" name="Google Shape;84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705" y="3745143"/>
            <a:ext cx="814957" cy="107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2688" y="2634783"/>
            <a:ext cx="666390" cy="87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2688" y="3842943"/>
            <a:ext cx="666390" cy="87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2688" y="5066991"/>
            <a:ext cx="666390" cy="8774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0" name="Google Shape;850;p84"/>
          <p:cNvCxnSpPr>
            <a:stCxn id="846" idx="3"/>
            <a:endCxn id="847" idx="1"/>
          </p:cNvCxnSpPr>
          <p:nvPr/>
        </p:nvCxnSpPr>
        <p:spPr>
          <a:xfrm rot="10800000" flipH="1">
            <a:off x="4611662" y="3073579"/>
            <a:ext cx="801091" cy="12080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1" name="Google Shape;851;p84"/>
          <p:cNvCxnSpPr>
            <a:stCxn id="846" idx="3"/>
            <a:endCxn id="848" idx="1"/>
          </p:cNvCxnSpPr>
          <p:nvPr/>
        </p:nvCxnSpPr>
        <p:spPr>
          <a:xfrm>
            <a:off x="4611662" y="4281664"/>
            <a:ext cx="80109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2" name="Google Shape;852;p84"/>
          <p:cNvCxnSpPr>
            <a:stCxn id="846" idx="3"/>
            <a:endCxn id="849" idx="1"/>
          </p:cNvCxnSpPr>
          <p:nvPr/>
        </p:nvCxnSpPr>
        <p:spPr>
          <a:xfrm>
            <a:off x="4611662" y="4281664"/>
            <a:ext cx="801091" cy="12239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3" name="Google Shape;853;p84"/>
          <p:cNvSpPr txBox="1"/>
          <p:nvPr/>
        </p:nvSpPr>
        <p:spPr>
          <a:xfrm>
            <a:off x="495171" y="1611223"/>
            <a:ext cx="4328822" cy="372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Set of VMs running our web app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854" name="Google Shape;854;p84"/>
          <p:cNvSpPr txBox="1"/>
          <p:nvPr/>
        </p:nvSpPr>
        <p:spPr>
          <a:xfrm>
            <a:off x="495171" y="2087667"/>
            <a:ext cx="3741825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External Load Balancer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855" name="Google Shape;855;p84"/>
          <p:cNvSpPr txBox="1"/>
          <p:nvPr/>
        </p:nvSpPr>
        <p:spPr>
          <a:xfrm>
            <a:off x="495171" y="2520387"/>
            <a:ext cx="3741825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Set of databases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856" name="Google Shape;856;p84"/>
          <p:cNvSpPr txBox="1"/>
          <p:nvPr/>
        </p:nvSpPr>
        <p:spPr>
          <a:xfrm>
            <a:off x="495171" y="2936193"/>
            <a:ext cx="3741825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000">
                <a:solidFill>
                  <a:schemeClr val="tx2"/>
                </a:solidFill>
                <a:cs typeface="Calibri" panose="020F0502020204030204" pitchFamily="34" charset="0"/>
              </a:rPr>
              <a:t>Internal Load Balancer</a:t>
            </a:r>
            <a:endParaRPr sz="200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pic>
        <p:nvPicPr>
          <p:cNvPr id="857" name="Google Shape;857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92724" y="2634782"/>
            <a:ext cx="585797" cy="94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92724" y="3844413"/>
            <a:ext cx="585797" cy="94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92724" y="5007714"/>
            <a:ext cx="585797" cy="9442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0" name="Google Shape;860;p84"/>
          <p:cNvCxnSpPr>
            <a:stCxn id="847" idx="3"/>
            <a:endCxn id="861" idx="1"/>
          </p:cNvCxnSpPr>
          <p:nvPr/>
        </p:nvCxnSpPr>
        <p:spPr>
          <a:xfrm>
            <a:off x="6079078" y="3073496"/>
            <a:ext cx="2053265" cy="12332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2" name="Google Shape;862;p84"/>
          <p:cNvCxnSpPr>
            <a:stCxn id="848" idx="3"/>
            <a:endCxn id="861" idx="1"/>
          </p:cNvCxnSpPr>
          <p:nvPr/>
        </p:nvCxnSpPr>
        <p:spPr>
          <a:xfrm>
            <a:off x="6079078" y="4281657"/>
            <a:ext cx="2053265" cy="2489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3" name="Google Shape;863;p84"/>
          <p:cNvCxnSpPr>
            <a:stCxn id="849" idx="3"/>
            <a:endCxn id="861" idx="1"/>
          </p:cNvCxnSpPr>
          <p:nvPr/>
        </p:nvCxnSpPr>
        <p:spPr>
          <a:xfrm rot="10800000" flipH="1">
            <a:off x="6079078" y="4306617"/>
            <a:ext cx="2053265" cy="11990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61" name="Google Shape;86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307" y="3792580"/>
            <a:ext cx="863224" cy="10282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4" name="Google Shape;864;p84"/>
          <p:cNvCxnSpPr>
            <a:stCxn id="861" idx="3"/>
            <a:endCxn id="857" idx="1"/>
          </p:cNvCxnSpPr>
          <p:nvPr/>
        </p:nvCxnSpPr>
        <p:spPr>
          <a:xfrm rot="10800000" flipH="1">
            <a:off x="8995530" y="3107009"/>
            <a:ext cx="897066" cy="11996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5" name="Google Shape;865;p84"/>
          <p:cNvCxnSpPr>
            <a:stCxn id="861" idx="3"/>
            <a:endCxn id="858" idx="1"/>
          </p:cNvCxnSpPr>
          <p:nvPr/>
        </p:nvCxnSpPr>
        <p:spPr>
          <a:xfrm>
            <a:off x="8995530" y="4306697"/>
            <a:ext cx="897066" cy="98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6" name="Google Shape;866;p84"/>
          <p:cNvCxnSpPr>
            <a:stCxn id="861" idx="3"/>
            <a:endCxn id="859" idx="1"/>
          </p:cNvCxnSpPr>
          <p:nvPr/>
        </p:nvCxnSpPr>
        <p:spPr>
          <a:xfrm>
            <a:off x="8995530" y="4306697"/>
            <a:ext cx="897066" cy="117329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7" name="Google Shape;867;p84"/>
          <p:cNvCxnSpPr>
            <a:stCxn id="842" idx="3"/>
            <a:endCxn id="846" idx="1"/>
          </p:cNvCxnSpPr>
          <p:nvPr/>
        </p:nvCxnSpPr>
        <p:spPr>
          <a:xfrm>
            <a:off x="2406148" y="4281675"/>
            <a:ext cx="139043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7548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5"/>
          <p:cNvSpPr txBox="1">
            <a:spLocks noGrp="1"/>
          </p:cNvSpPr>
          <p:nvPr>
            <p:ph type="subTitle" idx="10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/>
          <a:p>
            <a:pPr marL="0" indent="0"/>
            <a:r>
              <a:rPr lang="en-US"/>
              <a:t>A common scenario: web application (frontend) using a database (backend) </a:t>
            </a:r>
            <a:endParaRPr/>
          </a:p>
        </p:txBody>
      </p:sp>
      <p:sp>
        <p:nvSpPr>
          <p:cNvPr id="873" name="Google Shape;873;p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Application Deployment</a:t>
            </a:r>
            <a:endParaRPr/>
          </a:p>
        </p:txBody>
      </p:sp>
      <p:sp>
        <p:nvSpPr>
          <p:cNvPr id="876" name="Google Shape;876;p85"/>
          <p:cNvSpPr txBox="1"/>
          <p:nvPr/>
        </p:nvSpPr>
        <p:spPr>
          <a:xfrm>
            <a:off x="541309" y="1323357"/>
            <a:ext cx="3962958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However, this is not </a:t>
            </a: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enough</a:t>
            </a:r>
            <a:r>
              <a:rPr lang="en-US" sz="2000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, we want:</a:t>
            </a:r>
            <a:endParaRPr sz="2000" i="1" dirty="0">
              <a:solidFill>
                <a:schemeClr val="tx2"/>
              </a:solidFill>
              <a:highlight>
                <a:schemeClr val="lt1"/>
              </a:highlight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7" name="Google Shape;877;p85"/>
          <p:cNvSpPr/>
          <p:nvPr/>
        </p:nvSpPr>
        <p:spPr>
          <a:xfrm>
            <a:off x="6342047" y="1969130"/>
            <a:ext cx="1925199" cy="414402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799">
                <a:solidFill>
                  <a:srgbClr val="4A86E8"/>
                </a:solidFill>
              </a:rPr>
              <a:t>Frontend</a:t>
            </a:r>
            <a:endParaRPr sz="1799">
              <a:solidFill>
                <a:srgbClr val="4A86E8"/>
              </a:solidFill>
            </a:endParaRPr>
          </a:p>
        </p:txBody>
      </p:sp>
      <p:sp>
        <p:nvSpPr>
          <p:cNvPr id="878" name="Google Shape;878;p85"/>
          <p:cNvSpPr/>
          <p:nvPr/>
        </p:nvSpPr>
        <p:spPr>
          <a:xfrm>
            <a:off x="8653920" y="1969130"/>
            <a:ext cx="3063402" cy="414402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799">
                <a:solidFill>
                  <a:srgbClr val="4A86E8"/>
                </a:solidFill>
              </a:rPr>
              <a:t>Backend</a:t>
            </a:r>
            <a:endParaRPr sz="1799">
              <a:solidFill>
                <a:srgbClr val="4A86E8"/>
              </a:solidFill>
            </a:endParaRPr>
          </a:p>
        </p:txBody>
      </p:sp>
      <p:pic>
        <p:nvPicPr>
          <p:cNvPr id="879" name="Google Shape;87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373" y="3745143"/>
            <a:ext cx="814957" cy="107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577" y="2635507"/>
            <a:ext cx="666390" cy="87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577" y="3842943"/>
            <a:ext cx="666390" cy="87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577" y="5050370"/>
            <a:ext cx="666390" cy="8774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3" name="Google Shape;883;p85"/>
          <p:cNvCxnSpPr>
            <a:stCxn id="879" idx="3"/>
            <a:endCxn id="880" idx="1"/>
          </p:cNvCxnSpPr>
          <p:nvPr/>
        </p:nvCxnSpPr>
        <p:spPr>
          <a:xfrm rot="10800000" flipH="1">
            <a:off x="5886330" y="3074179"/>
            <a:ext cx="1007138" cy="12074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4" name="Google Shape;884;p85"/>
          <p:cNvCxnSpPr>
            <a:stCxn id="879" idx="3"/>
            <a:endCxn id="881" idx="1"/>
          </p:cNvCxnSpPr>
          <p:nvPr/>
        </p:nvCxnSpPr>
        <p:spPr>
          <a:xfrm>
            <a:off x="5886330" y="4281664"/>
            <a:ext cx="100713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5" name="Google Shape;885;p85"/>
          <p:cNvCxnSpPr>
            <a:stCxn id="879" idx="3"/>
            <a:endCxn id="882" idx="1"/>
          </p:cNvCxnSpPr>
          <p:nvPr/>
        </p:nvCxnSpPr>
        <p:spPr>
          <a:xfrm>
            <a:off x="5886330" y="4281664"/>
            <a:ext cx="1007138" cy="12074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86" name="Google Shape;886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72933" y="2635507"/>
            <a:ext cx="585797" cy="94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72933" y="3845138"/>
            <a:ext cx="585797" cy="94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72933" y="5008439"/>
            <a:ext cx="585797" cy="9442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9" name="Google Shape;889;p85"/>
          <p:cNvCxnSpPr>
            <a:stCxn id="880" idx="3"/>
            <a:endCxn id="890" idx="1"/>
          </p:cNvCxnSpPr>
          <p:nvPr/>
        </p:nvCxnSpPr>
        <p:spPr>
          <a:xfrm>
            <a:off x="7559967" y="3074221"/>
            <a:ext cx="1452522" cy="12332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1" name="Google Shape;891;p85"/>
          <p:cNvCxnSpPr>
            <a:stCxn id="881" idx="3"/>
            <a:endCxn id="890" idx="1"/>
          </p:cNvCxnSpPr>
          <p:nvPr/>
        </p:nvCxnSpPr>
        <p:spPr>
          <a:xfrm>
            <a:off x="7559967" y="4281657"/>
            <a:ext cx="1452522" cy="257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2" name="Google Shape;892;p85"/>
          <p:cNvCxnSpPr>
            <a:stCxn id="882" idx="3"/>
            <a:endCxn id="890" idx="1"/>
          </p:cNvCxnSpPr>
          <p:nvPr/>
        </p:nvCxnSpPr>
        <p:spPr>
          <a:xfrm rot="10800000" flipH="1">
            <a:off x="7559967" y="4307392"/>
            <a:ext cx="1452522" cy="118169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90" name="Google Shape;89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2514" y="3793305"/>
            <a:ext cx="863224" cy="10282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3" name="Google Shape;893;p85"/>
          <p:cNvCxnSpPr>
            <a:stCxn id="890" idx="3"/>
            <a:endCxn id="886" idx="1"/>
          </p:cNvCxnSpPr>
          <p:nvPr/>
        </p:nvCxnSpPr>
        <p:spPr>
          <a:xfrm rot="10800000" flipH="1">
            <a:off x="9875739" y="3107733"/>
            <a:ext cx="897066" cy="11996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4" name="Google Shape;894;p85"/>
          <p:cNvCxnSpPr>
            <a:stCxn id="890" idx="3"/>
            <a:endCxn id="887" idx="1"/>
          </p:cNvCxnSpPr>
          <p:nvPr/>
        </p:nvCxnSpPr>
        <p:spPr>
          <a:xfrm>
            <a:off x="9875739" y="4307421"/>
            <a:ext cx="897066" cy="98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5" name="Google Shape;895;p85"/>
          <p:cNvCxnSpPr>
            <a:stCxn id="890" idx="3"/>
            <a:endCxn id="888" idx="1"/>
          </p:cNvCxnSpPr>
          <p:nvPr/>
        </p:nvCxnSpPr>
        <p:spPr>
          <a:xfrm>
            <a:off x="9875739" y="4307421"/>
            <a:ext cx="897066" cy="117329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96" name="Google Shape;896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0963" y="5210709"/>
            <a:ext cx="1394937" cy="13840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7" name="Google Shape;897;p85"/>
          <p:cNvCxnSpPr>
            <a:stCxn id="896" idx="3"/>
            <a:endCxn id="879" idx="1"/>
          </p:cNvCxnSpPr>
          <p:nvPr/>
        </p:nvCxnSpPr>
        <p:spPr>
          <a:xfrm rot="10800000" flipH="1">
            <a:off x="4125900" y="4281675"/>
            <a:ext cx="945354" cy="16210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8" name="Google Shape;898;p85"/>
          <p:cNvSpPr txBox="1"/>
          <p:nvPr/>
        </p:nvSpPr>
        <p:spPr>
          <a:xfrm>
            <a:off x="386229" y="2095250"/>
            <a:ext cx="3958451" cy="300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i="1" dirty="0">
                <a:solidFill>
                  <a:schemeClr val="tx2"/>
                </a:solidFill>
                <a:highlight>
                  <a:schemeClr val="lt1"/>
                </a:highlight>
                <a:ea typeface="Helvetica Neue"/>
                <a:cs typeface="Calibri" panose="020F0502020204030204" pitchFamily="34" charset="0"/>
                <a:sym typeface="Helvetica Neue"/>
              </a:rPr>
              <a:t>Zero downtime</a:t>
            </a:r>
            <a:endParaRPr i="1" dirty="0">
              <a:solidFill>
                <a:schemeClr val="tx2"/>
              </a:solidFill>
              <a:highlight>
                <a:schemeClr val="lt1"/>
              </a:highlight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i="1" dirty="0">
                <a:solidFill>
                  <a:schemeClr val="tx2"/>
                </a:solidFill>
                <a:highlight>
                  <a:schemeClr val="lt1"/>
                </a:highlight>
                <a:ea typeface="Helvetica Neue"/>
                <a:cs typeface="Calibri" panose="020F0502020204030204" pitchFamily="34" charset="0"/>
                <a:sym typeface="Helvetica Neue"/>
              </a:rPr>
              <a:t>Failover mechanisms</a:t>
            </a:r>
            <a:endParaRPr i="1" dirty="0">
              <a:solidFill>
                <a:schemeClr val="tx2"/>
              </a:solidFill>
              <a:highlight>
                <a:schemeClr val="lt1"/>
              </a:highlight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i="1" dirty="0">
                <a:solidFill>
                  <a:schemeClr val="tx2"/>
                </a:solidFill>
                <a:highlight>
                  <a:schemeClr val="lt1"/>
                </a:highlight>
                <a:ea typeface="Helvetica Neue"/>
                <a:cs typeface="Calibri" panose="020F0502020204030204" pitchFamily="34" charset="0"/>
                <a:sym typeface="Helvetica Neue"/>
              </a:rPr>
              <a:t>Dynamic scalability</a:t>
            </a:r>
            <a:endParaRPr i="1" dirty="0">
              <a:solidFill>
                <a:schemeClr val="tx2"/>
              </a:solidFill>
              <a:highlight>
                <a:schemeClr val="lt1"/>
              </a:highlight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i="1" dirty="0">
                <a:solidFill>
                  <a:schemeClr val="tx2"/>
                </a:solidFill>
                <a:highlight>
                  <a:schemeClr val="lt1"/>
                </a:highlight>
                <a:ea typeface="Helvetica Neue"/>
                <a:cs typeface="Calibri" panose="020F0502020204030204" pitchFamily="34" charset="0"/>
                <a:sym typeface="Helvetica Neue"/>
              </a:rPr>
              <a:t>Rolling updates</a:t>
            </a:r>
            <a:endParaRPr i="1" dirty="0">
              <a:solidFill>
                <a:schemeClr val="tx2"/>
              </a:solidFill>
              <a:highlight>
                <a:schemeClr val="lt1"/>
              </a:highlight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i="1" dirty="0">
                <a:solidFill>
                  <a:schemeClr val="tx2"/>
                </a:solidFill>
                <a:highlight>
                  <a:schemeClr val="lt1"/>
                </a:highlight>
                <a:ea typeface="Helvetica Neue"/>
                <a:cs typeface="Calibri" panose="020F0502020204030204" pitchFamily="34" charset="0"/>
                <a:sym typeface="Helvetica Neue"/>
              </a:rPr>
              <a:t>Automatic deployments</a:t>
            </a:r>
            <a:endParaRPr i="1" dirty="0">
              <a:solidFill>
                <a:schemeClr val="tx2"/>
              </a:solidFill>
              <a:highlight>
                <a:schemeClr val="lt1"/>
              </a:highlight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i="1" dirty="0">
                <a:solidFill>
                  <a:schemeClr val="tx2"/>
                </a:solidFill>
                <a:highlight>
                  <a:schemeClr val="lt1"/>
                </a:highlight>
                <a:ea typeface="Helvetica Neue"/>
                <a:cs typeface="Calibri" panose="020F0502020204030204" pitchFamily="34" charset="0"/>
                <a:sym typeface="Helvetica Neue"/>
              </a:rPr>
              <a:t>Load Balancing</a:t>
            </a:r>
            <a:endParaRPr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i="1" dirty="0">
                <a:solidFill>
                  <a:schemeClr val="tx2"/>
                </a:solidFill>
                <a:highlight>
                  <a:schemeClr val="lt1"/>
                </a:highlight>
                <a:ea typeface="Helvetica Neue"/>
                <a:cs typeface="Calibri" panose="020F0502020204030204" pitchFamily="34" charset="0"/>
                <a:sym typeface="Helvetica Neue"/>
              </a:rPr>
              <a:t>Easy migration</a:t>
            </a:r>
            <a:endParaRPr i="1" dirty="0">
              <a:solidFill>
                <a:schemeClr val="tx2"/>
              </a:solidFill>
              <a:highlight>
                <a:schemeClr val="lt1"/>
              </a:highlight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i="1" dirty="0">
                <a:solidFill>
                  <a:schemeClr val="tx2"/>
                </a:solidFill>
                <a:highlight>
                  <a:schemeClr val="lt1"/>
                </a:highlight>
                <a:ea typeface="Helvetica Neue"/>
                <a:cs typeface="Calibri" panose="020F0502020204030204" pitchFamily="34" charset="0"/>
                <a:sym typeface="Helvetica Neue"/>
              </a:rPr>
              <a:t>Monitoring</a:t>
            </a:r>
            <a:endParaRPr i="1" dirty="0">
              <a:solidFill>
                <a:schemeClr val="tx2"/>
              </a:solidFill>
              <a:highlight>
                <a:schemeClr val="lt1"/>
              </a:highlight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i="1" dirty="0">
                <a:solidFill>
                  <a:schemeClr val="tx2"/>
                </a:solidFill>
                <a:highlight>
                  <a:schemeClr val="lt1"/>
                </a:highlight>
                <a:ea typeface="Helvetica Neue"/>
                <a:cs typeface="Calibri" panose="020F0502020204030204" pitchFamily="34" charset="0"/>
                <a:sym typeface="Helvetica Neue"/>
              </a:rPr>
              <a:t>Role-Based Access Control</a:t>
            </a:r>
            <a:endParaRPr i="1" dirty="0">
              <a:solidFill>
                <a:schemeClr val="tx2"/>
              </a:solidFill>
              <a:highlight>
                <a:schemeClr val="lt1"/>
              </a:highlight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i="1" dirty="0">
                <a:solidFill>
                  <a:schemeClr val="tx2"/>
                </a:solidFill>
                <a:highlight>
                  <a:schemeClr val="lt1"/>
                </a:highlight>
                <a:ea typeface="Helvetica Neue"/>
                <a:cs typeface="Calibri" panose="020F0502020204030204" pitchFamily="34" charset="0"/>
                <a:sym typeface="Helvetica Neue"/>
              </a:rPr>
              <a:t>Continuous Integration and Delivery</a:t>
            </a:r>
            <a:endParaRPr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9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6"/>
          <p:cNvSpPr txBox="1">
            <a:spLocks noGrp="1"/>
          </p:cNvSpPr>
          <p:nvPr>
            <p:ph type="subTitle" idx="10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/>
          <a:p>
            <a:pPr marL="0" indent="0"/>
            <a:r>
              <a:rPr lang="en-US"/>
              <a:t>A common scenario: web application (frontend) using a database (backend) </a:t>
            </a:r>
            <a:endParaRPr/>
          </a:p>
        </p:txBody>
      </p:sp>
      <p:sp>
        <p:nvSpPr>
          <p:cNvPr id="904" name="Google Shape;904;p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Application Deployment</a:t>
            </a:r>
            <a:endParaRPr/>
          </a:p>
        </p:txBody>
      </p:sp>
      <p:pic>
        <p:nvPicPr>
          <p:cNvPr id="906" name="Google Shape;90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345" y="5200508"/>
            <a:ext cx="1394937" cy="138409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86"/>
          <p:cNvSpPr/>
          <p:nvPr/>
        </p:nvSpPr>
        <p:spPr>
          <a:xfrm>
            <a:off x="8055997" y="1548385"/>
            <a:ext cx="1725451" cy="249595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F56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200" dirty="0">
                <a:ea typeface="Helvetica Neue"/>
                <a:cs typeface="Helvetica Neue"/>
                <a:sym typeface="Helvetica Neue"/>
              </a:rPr>
              <a:t>Deployment</a:t>
            </a:r>
            <a:endParaRPr sz="1200" dirty="0"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9" name="Google Shape;909;p86"/>
          <p:cNvSpPr/>
          <p:nvPr/>
        </p:nvSpPr>
        <p:spPr>
          <a:xfrm>
            <a:off x="8264593" y="1939057"/>
            <a:ext cx="1308259" cy="1918900"/>
          </a:xfrm>
          <a:prstGeom prst="rect">
            <a:avLst/>
          </a:prstGeom>
          <a:noFill/>
          <a:ln w="19050" cap="flat" cmpd="sng">
            <a:solidFill>
              <a:srgbClr val="1F567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200" dirty="0" err="1"/>
              <a:t>ReplicaSet</a:t>
            </a:r>
            <a:endParaRPr sz="1200" dirty="0"/>
          </a:p>
        </p:txBody>
      </p:sp>
      <p:pic>
        <p:nvPicPr>
          <p:cNvPr id="910" name="Google Shape;910;p86" descr="po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1017" y="2301005"/>
            <a:ext cx="724301" cy="76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86" descr="po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1015" y="3076095"/>
            <a:ext cx="724301" cy="764038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86"/>
          <p:cNvSpPr/>
          <p:nvPr/>
        </p:nvSpPr>
        <p:spPr>
          <a:xfrm>
            <a:off x="8000437" y="4119864"/>
            <a:ext cx="1725451" cy="244886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F56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200">
                <a:ea typeface="Helvetica Neue"/>
                <a:cs typeface="Helvetica Neue"/>
                <a:sym typeface="Helvetica Neue"/>
              </a:rPr>
              <a:t>Deployment</a:t>
            </a:r>
            <a:endParaRPr sz="1200"/>
          </a:p>
        </p:txBody>
      </p:sp>
      <p:sp>
        <p:nvSpPr>
          <p:cNvPr id="913" name="Google Shape;913;p86"/>
          <p:cNvSpPr/>
          <p:nvPr/>
        </p:nvSpPr>
        <p:spPr>
          <a:xfrm>
            <a:off x="8209033" y="4550816"/>
            <a:ext cx="1308259" cy="1882610"/>
          </a:xfrm>
          <a:prstGeom prst="rect">
            <a:avLst/>
          </a:prstGeom>
          <a:noFill/>
          <a:ln w="19050" cap="flat" cmpd="sng">
            <a:solidFill>
              <a:srgbClr val="1F567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200" dirty="0" err="1"/>
              <a:t>ReplicaSet</a:t>
            </a:r>
            <a:endParaRPr sz="1200" dirty="0"/>
          </a:p>
        </p:txBody>
      </p:sp>
      <p:pic>
        <p:nvPicPr>
          <p:cNvPr id="914" name="Google Shape;914;p86" descr="po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1044" y="4950518"/>
            <a:ext cx="724249" cy="703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86" descr="po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1043" y="5696877"/>
            <a:ext cx="724249" cy="703685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86"/>
          <p:cNvSpPr/>
          <p:nvPr/>
        </p:nvSpPr>
        <p:spPr>
          <a:xfrm>
            <a:off x="5928152" y="2712605"/>
            <a:ext cx="1108511" cy="974246"/>
          </a:xfrm>
          <a:prstGeom prst="flowChartProcess">
            <a:avLst/>
          </a:prstGeom>
          <a:solidFill>
            <a:srgbClr val="FFFFFF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200" b="1" dirty="0">
                <a:solidFill>
                  <a:srgbClr val="4A86E8"/>
                </a:solidFill>
                <a:ea typeface="Helvetica Neue"/>
                <a:cs typeface="Helvetica Neue"/>
                <a:sym typeface="Helvetica Neue"/>
              </a:rPr>
              <a:t>Frontend</a:t>
            </a:r>
            <a:endParaRPr sz="1200" b="1" dirty="0">
              <a:solidFill>
                <a:srgbClr val="4A86E8"/>
              </a:solidFill>
              <a:ea typeface="Helvetica Neue"/>
              <a:cs typeface="Helvetica Neue"/>
              <a:sym typeface="Helvetica Neue"/>
            </a:endParaRPr>
          </a:p>
          <a:p>
            <a:r>
              <a:rPr lang="en-US" sz="1200" b="1" dirty="0">
                <a:solidFill>
                  <a:srgbClr val="4A86E8"/>
                </a:solidFill>
                <a:ea typeface="Helvetica Neue"/>
                <a:cs typeface="Helvetica Neue"/>
                <a:sym typeface="Helvetica Neue"/>
              </a:rPr>
              <a:t>SVC</a:t>
            </a:r>
            <a:endParaRPr sz="1200" b="1" dirty="0">
              <a:solidFill>
                <a:srgbClr val="4A86E8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7" name="Google Shape;917;p86"/>
          <p:cNvSpPr/>
          <p:nvPr/>
        </p:nvSpPr>
        <p:spPr>
          <a:xfrm>
            <a:off x="5928140" y="4817470"/>
            <a:ext cx="1108511" cy="974246"/>
          </a:xfrm>
          <a:prstGeom prst="flowChartProcess">
            <a:avLst/>
          </a:prstGeom>
          <a:solidFill>
            <a:srgbClr val="FFFFFF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200" b="1">
                <a:solidFill>
                  <a:srgbClr val="4A86E8"/>
                </a:solidFill>
                <a:ea typeface="Helvetica Neue"/>
                <a:cs typeface="Helvetica Neue"/>
                <a:sym typeface="Helvetica Neue"/>
              </a:rPr>
              <a:t>Backend</a:t>
            </a:r>
            <a:endParaRPr sz="1200" b="1">
              <a:solidFill>
                <a:srgbClr val="4A86E8"/>
              </a:solidFill>
              <a:ea typeface="Helvetica Neue"/>
              <a:cs typeface="Helvetica Neue"/>
              <a:sym typeface="Helvetica Neue"/>
            </a:endParaRPr>
          </a:p>
          <a:p>
            <a:r>
              <a:rPr lang="en-US" sz="1200" b="1">
                <a:solidFill>
                  <a:srgbClr val="4A86E8"/>
                </a:solidFill>
                <a:ea typeface="Helvetica Neue"/>
                <a:cs typeface="Helvetica Neue"/>
                <a:sym typeface="Helvetica Neue"/>
              </a:rPr>
              <a:t>SVC</a:t>
            </a:r>
            <a:endParaRPr sz="1200" b="1">
              <a:solidFill>
                <a:srgbClr val="4A86E8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8" name="Google Shape;918;p86"/>
          <p:cNvSpPr txBox="1"/>
          <p:nvPr/>
        </p:nvSpPr>
        <p:spPr>
          <a:xfrm>
            <a:off x="9984420" y="2864216"/>
            <a:ext cx="755803" cy="42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200"/>
              <a:t>Pods</a:t>
            </a:r>
            <a:endParaRPr sz="1200"/>
          </a:p>
        </p:txBody>
      </p:sp>
      <p:cxnSp>
        <p:nvCxnSpPr>
          <p:cNvPr id="919" name="Google Shape;919;p86"/>
          <p:cNvCxnSpPr>
            <a:stCxn id="918" idx="1"/>
            <a:endCxn id="910" idx="3"/>
          </p:cNvCxnSpPr>
          <p:nvPr/>
        </p:nvCxnSpPr>
        <p:spPr>
          <a:xfrm rot="10800000">
            <a:off x="9225318" y="2683064"/>
            <a:ext cx="759102" cy="39229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0" name="Google Shape;920;p86"/>
          <p:cNvCxnSpPr>
            <a:stCxn id="918" idx="1"/>
            <a:endCxn id="911" idx="3"/>
          </p:cNvCxnSpPr>
          <p:nvPr/>
        </p:nvCxnSpPr>
        <p:spPr>
          <a:xfrm flipH="1">
            <a:off x="9225318" y="3075362"/>
            <a:ext cx="759102" cy="38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1" name="Google Shape;921;p86"/>
          <p:cNvSpPr txBox="1"/>
          <p:nvPr/>
        </p:nvSpPr>
        <p:spPr>
          <a:xfrm>
            <a:off x="9984420" y="5314178"/>
            <a:ext cx="1050026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200"/>
              <a:t>Containers</a:t>
            </a:r>
            <a:endParaRPr sz="1200"/>
          </a:p>
        </p:txBody>
      </p:sp>
      <p:cxnSp>
        <p:nvCxnSpPr>
          <p:cNvPr id="922" name="Google Shape;922;p86"/>
          <p:cNvCxnSpPr>
            <a:stCxn id="916" idx="3"/>
            <a:endCxn id="910" idx="1"/>
          </p:cNvCxnSpPr>
          <p:nvPr/>
        </p:nvCxnSpPr>
        <p:spPr>
          <a:xfrm flipV="1">
            <a:off x="7036663" y="2683024"/>
            <a:ext cx="1464354" cy="51670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86"/>
          <p:cNvCxnSpPr>
            <a:stCxn id="916" idx="3"/>
            <a:endCxn id="911" idx="1"/>
          </p:cNvCxnSpPr>
          <p:nvPr/>
        </p:nvCxnSpPr>
        <p:spPr>
          <a:xfrm>
            <a:off x="7036663" y="3199728"/>
            <a:ext cx="1464352" cy="25838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86"/>
          <p:cNvCxnSpPr>
            <a:stCxn id="917" idx="3"/>
            <a:endCxn id="914" idx="1"/>
          </p:cNvCxnSpPr>
          <p:nvPr/>
        </p:nvCxnSpPr>
        <p:spPr>
          <a:xfrm flipV="1">
            <a:off x="7036651" y="5302361"/>
            <a:ext cx="1464393" cy="22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86"/>
          <p:cNvCxnSpPr>
            <a:stCxn id="917" idx="3"/>
            <a:endCxn id="915" idx="1"/>
          </p:cNvCxnSpPr>
          <p:nvPr/>
        </p:nvCxnSpPr>
        <p:spPr>
          <a:xfrm>
            <a:off x="7036651" y="5304593"/>
            <a:ext cx="1464392" cy="7441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86"/>
          <p:cNvCxnSpPr>
            <a:stCxn id="927" idx="0"/>
            <a:endCxn id="916" idx="1"/>
          </p:cNvCxnSpPr>
          <p:nvPr/>
        </p:nvCxnSpPr>
        <p:spPr>
          <a:xfrm rot="10800000" flipH="1">
            <a:off x="4849742" y="3199836"/>
            <a:ext cx="1078519" cy="6724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28" name="Google Shape;928;p86"/>
          <p:cNvCxnSpPr>
            <a:stCxn id="927" idx="2"/>
            <a:endCxn id="917" idx="1"/>
          </p:cNvCxnSpPr>
          <p:nvPr/>
        </p:nvCxnSpPr>
        <p:spPr>
          <a:xfrm>
            <a:off x="4849742" y="4693091"/>
            <a:ext cx="1078519" cy="6115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29" name="Google Shape;929;p86"/>
          <p:cNvSpPr/>
          <p:nvPr/>
        </p:nvSpPr>
        <p:spPr>
          <a:xfrm>
            <a:off x="4149890" y="1425190"/>
            <a:ext cx="7522640" cy="5239335"/>
          </a:xfrm>
          <a:prstGeom prst="roundRect">
            <a:avLst>
              <a:gd name="adj" fmla="val 123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endParaRPr sz="1799"/>
          </a:p>
        </p:txBody>
      </p:sp>
      <p:cxnSp>
        <p:nvCxnSpPr>
          <p:cNvPr id="930" name="Google Shape;930;p86"/>
          <p:cNvCxnSpPr>
            <a:stCxn id="921" idx="1"/>
          </p:cNvCxnSpPr>
          <p:nvPr/>
        </p:nvCxnSpPr>
        <p:spPr>
          <a:xfrm rot="10800000">
            <a:off x="8966785" y="5389009"/>
            <a:ext cx="1017635" cy="10767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1" name="Google Shape;931;p86"/>
          <p:cNvCxnSpPr>
            <a:stCxn id="921" idx="1"/>
          </p:cNvCxnSpPr>
          <p:nvPr/>
        </p:nvCxnSpPr>
        <p:spPr>
          <a:xfrm flipH="1">
            <a:off x="8953589" y="5496681"/>
            <a:ext cx="1030831" cy="49037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2" name="Google Shape;932;p86"/>
          <p:cNvSpPr txBox="1"/>
          <p:nvPr/>
        </p:nvSpPr>
        <p:spPr>
          <a:xfrm>
            <a:off x="10083443" y="1733661"/>
            <a:ext cx="1324785" cy="534761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200" dirty="0"/>
              <a:t>Configuration Resources</a:t>
            </a:r>
            <a:endParaRPr sz="1200" dirty="0"/>
          </a:p>
        </p:txBody>
      </p:sp>
      <p:sp>
        <p:nvSpPr>
          <p:cNvPr id="933" name="Google Shape;933;p86"/>
          <p:cNvSpPr txBox="1"/>
          <p:nvPr/>
        </p:nvSpPr>
        <p:spPr>
          <a:xfrm>
            <a:off x="10083443" y="4119864"/>
            <a:ext cx="1246407" cy="534761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200"/>
              <a:t>Configuration Resources</a:t>
            </a:r>
            <a:endParaRPr sz="1200"/>
          </a:p>
        </p:txBody>
      </p:sp>
      <p:cxnSp>
        <p:nvCxnSpPr>
          <p:cNvPr id="934" name="Google Shape;934;p86"/>
          <p:cNvCxnSpPr>
            <a:cxnSpLocks/>
            <a:stCxn id="914" idx="3"/>
            <a:endCxn id="933" idx="1"/>
          </p:cNvCxnSpPr>
          <p:nvPr/>
        </p:nvCxnSpPr>
        <p:spPr>
          <a:xfrm flipV="1">
            <a:off x="9225293" y="4387245"/>
            <a:ext cx="858150" cy="91511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35" name="Google Shape;935;p86"/>
          <p:cNvCxnSpPr>
            <a:cxnSpLocks/>
            <a:stCxn id="915" idx="3"/>
            <a:endCxn id="933" idx="1"/>
          </p:cNvCxnSpPr>
          <p:nvPr/>
        </p:nvCxnSpPr>
        <p:spPr>
          <a:xfrm flipV="1">
            <a:off x="9225292" y="4387245"/>
            <a:ext cx="858151" cy="16614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36" name="Google Shape;936;p86"/>
          <p:cNvCxnSpPr>
            <a:cxnSpLocks/>
            <a:stCxn id="910" idx="3"/>
            <a:endCxn id="932" idx="1"/>
          </p:cNvCxnSpPr>
          <p:nvPr/>
        </p:nvCxnSpPr>
        <p:spPr>
          <a:xfrm flipV="1">
            <a:off x="9225318" y="2001042"/>
            <a:ext cx="858125" cy="68198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37" name="Google Shape;937;p86"/>
          <p:cNvCxnSpPr>
            <a:cxnSpLocks/>
            <a:stCxn id="911" idx="3"/>
            <a:endCxn id="932" idx="1"/>
          </p:cNvCxnSpPr>
          <p:nvPr/>
        </p:nvCxnSpPr>
        <p:spPr>
          <a:xfrm flipV="1">
            <a:off x="9225316" y="2001042"/>
            <a:ext cx="858127" cy="145707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938" name="Google Shape;938;p86"/>
          <p:cNvGrpSpPr/>
          <p:nvPr/>
        </p:nvGrpSpPr>
        <p:grpSpPr>
          <a:xfrm>
            <a:off x="4487610" y="3872261"/>
            <a:ext cx="1741888" cy="820829"/>
            <a:chOff x="3895758" y="3871383"/>
            <a:chExt cx="1742342" cy="821043"/>
          </a:xfrm>
        </p:grpSpPr>
        <p:pic>
          <p:nvPicPr>
            <p:cNvPr id="927" name="Google Shape;927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95758" y="3871383"/>
              <a:ext cx="724450" cy="8210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9" name="Google Shape;939;p86"/>
            <p:cNvSpPr txBox="1"/>
            <p:nvPr/>
          </p:nvSpPr>
          <p:spPr>
            <a:xfrm>
              <a:off x="4620200" y="4070688"/>
              <a:ext cx="10179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-US" sz="1200">
                  <a:ea typeface="Helvetica Neue"/>
                  <a:cs typeface="Helvetica Neue"/>
                  <a:sym typeface="Helvetica Neue"/>
                </a:rPr>
                <a:t>Nginx</a:t>
              </a:r>
              <a:endParaRPr sz="1200">
                <a:ea typeface="Helvetica Neue"/>
                <a:cs typeface="Helvetica Neue"/>
                <a:sym typeface="Helvetica Neue"/>
              </a:endParaRPr>
            </a:p>
            <a:p>
              <a:r>
                <a:rPr lang="en-US" sz="1200">
                  <a:ea typeface="Helvetica Neue"/>
                  <a:cs typeface="Helvetica Neue"/>
                  <a:sym typeface="Helvetica Neue"/>
                </a:rPr>
                <a:t>Ingress</a:t>
              </a:r>
              <a:endParaRPr sz="1200"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940" name="Google Shape;940;p86"/>
          <p:cNvCxnSpPr>
            <a:stCxn id="906" idx="3"/>
            <a:endCxn id="927" idx="1"/>
          </p:cNvCxnSpPr>
          <p:nvPr/>
        </p:nvCxnSpPr>
        <p:spPr>
          <a:xfrm flipV="1">
            <a:off x="3337282" y="4282676"/>
            <a:ext cx="1150328" cy="16098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1" name="Google Shape;941;p86"/>
          <p:cNvSpPr txBox="1"/>
          <p:nvPr/>
        </p:nvSpPr>
        <p:spPr>
          <a:xfrm>
            <a:off x="-5880" y="1393181"/>
            <a:ext cx="3416035" cy="70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i="1" dirty="0">
                <a:solidFill>
                  <a:schemeClr val="tx2"/>
                </a:solidFill>
                <a:highlight>
                  <a:schemeClr val="lt1"/>
                </a:highlight>
                <a:ea typeface="Helvetica Neue"/>
                <a:cs typeface="Calibri" panose="020F0502020204030204" pitchFamily="34" charset="0"/>
                <a:sym typeface="Helvetica Neue"/>
              </a:rPr>
              <a:t>Zero downtime</a:t>
            </a:r>
            <a:endParaRPr i="1" dirty="0">
              <a:solidFill>
                <a:schemeClr val="tx2"/>
              </a:solidFill>
              <a:highlight>
                <a:schemeClr val="lt1"/>
              </a:highlight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i="1" dirty="0">
                <a:solidFill>
                  <a:schemeClr val="tx2"/>
                </a:solidFill>
                <a:highlight>
                  <a:schemeClr val="lt1"/>
                </a:highlight>
                <a:ea typeface="Helvetica Neue"/>
                <a:cs typeface="Calibri" panose="020F0502020204030204" pitchFamily="34" charset="0"/>
                <a:sym typeface="Helvetica Neue"/>
              </a:rPr>
              <a:t>Failover mechanisms</a:t>
            </a:r>
            <a:endParaRPr i="1" dirty="0">
              <a:solidFill>
                <a:schemeClr val="tx2"/>
              </a:solidFill>
              <a:highlight>
                <a:schemeClr val="lt1"/>
              </a:highlight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i="1" dirty="0">
                <a:solidFill>
                  <a:schemeClr val="tx2"/>
                </a:solidFill>
                <a:highlight>
                  <a:schemeClr val="lt1"/>
                </a:highlight>
                <a:ea typeface="Helvetica Neue"/>
                <a:cs typeface="Calibri" panose="020F0502020204030204" pitchFamily="34" charset="0"/>
                <a:sym typeface="Helvetica Neue"/>
              </a:rPr>
              <a:t>Dynamic scalability</a:t>
            </a:r>
            <a:endParaRPr i="1" dirty="0">
              <a:solidFill>
                <a:schemeClr val="tx2"/>
              </a:solidFill>
              <a:highlight>
                <a:schemeClr val="lt1"/>
              </a:highlight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942" name="Google Shape;942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7502" y="1644182"/>
            <a:ext cx="2385779" cy="422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4380" y="5730094"/>
            <a:ext cx="858076" cy="85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7393" y="5792678"/>
            <a:ext cx="422290" cy="422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97374" y="6070179"/>
            <a:ext cx="330214" cy="517992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86"/>
          <p:cNvSpPr txBox="1"/>
          <p:nvPr/>
        </p:nvSpPr>
        <p:spPr>
          <a:xfrm>
            <a:off x="10328" y="3352112"/>
            <a:ext cx="4055991" cy="1203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i="1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Easy migration</a:t>
            </a:r>
            <a:endParaRPr i="1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i="1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Monitoring</a:t>
            </a:r>
            <a:endParaRPr i="1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i="1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Role-Based Access Control</a:t>
            </a:r>
            <a:endParaRPr i="1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i="1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Continuous Integration and Delivery</a:t>
            </a:r>
            <a:endParaRPr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947" name="Google Shape;947;p86"/>
          <p:cNvSpPr txBox="1"/>
          <p:nvPr/>
        </p:nvSpPr>
        <p:spPr>
          <a:xfrm>
            <a:off x="0" y="2300799"/>
            <a:ext cx="2854057" cy="35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i="1" dirty="0">
                <a:solidFill>
                  <a:schemeClr val="tx2"/>
                </a:solidFill>
                <a:highlight>
                  <a:schemeClr val="lt1"/>
                </a:highlight>
                <a:ea typeface="Helvetica Neue"/>
                <a:cs typeface="Calibri" panose="020F0502020204030204" pitchFamily="34" charset="0"/>
                <a:sym typeface="Helvetica Neue"/>
              </a:rPr>
              <a:t>Load Balancing</a:t>
            </a:r>
            <a:endParaRPr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948" name="Google Shape;948;p86"/>
          <p:cNvSpPr txBox="1"/>
          <p:nvPr/>
        </p:nvSpPr>
        <p:spPr>
          <a:xfrm>
            <a:off x="10328" y="2701547"/>
            <a:ext cx="3609812" cy="490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i="1" dirty="0">
                <a:solidFill>
                  <a:schemeClr val="tx2"/>
                </a:solidFill>
                <a:highlight>
                  <a:schemeClr val="lt1"/>
                </a:highlight>
                <a:ea typeface="Helvetica Neue"/>
                <a:cs typeface="Calibri" panose="020F0502020204030204" pitchFamily="34" charset="0"/>
                <a:sym typeface="Helvetica Neue"/>
              </a:rPr>
              <a:t>Rolling updates</a:t>
            </a:r>
            <a:endParaRPr i="1" dirty="0">
              <a:solidFill>
                <a:schemeClr val="tx2"/>
              </a:solidFill>
              <a:highlight>
                <a:schemeClr val="lt1"/>
              </a:highlight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i="1" dirty="0">
                <a:solidFill>
                  <a:schemeClr val="tx2"/>
                </a:solidFill>
                <a:highlight>
                  <a:schemeClr val="lt1"/>
                </a:highlight>
                <a:ea typeface="Helvetica Neue"/>
                <a:cs typeface="Calibri" panose="020F0502020204030204" pitchFamily="34" charset="0"/>
                <a:sym typeface="Helvetica Neue"/>
              </a:rPr>
              <a:t>Automatic deployments</a:t>
            </a:r>
            <a:endParaRPr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90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10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10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10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4" dur="10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3" dur="10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5" dur="100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2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10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6" dur="10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87"/>
          <p:cNvSpPr txBox="1">
            <a:spLocks noGrp="1"/>
          </p:cNvSpPr>
          <p:nvPr>
            <p:ph type="subTitle" idx="10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/>
          <a:p>
            <a:pPr marL="0" indent="0"/>
            <a:r>
              <a:rPr lang="en-US"/>
              <a:t>A different approach for your servers</a:t>
            </a:r>
            <a:endParaRPr/>
          </a:p>
        </p:txBody>
      </p:sp>
      <p:sp>
        <p:nvSpPr>
          <p:cNvPr id="954" name="Google Shape;954;p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Pets vs Cattle</a:t>
            </a:r>
            <a:endParaRPr/>
          </a:p>
        </p:txBody>
      </p:sp>
      <p:sp>
        <p:nvSpPr>
          <p:cNvPr id="957" name="Google Shape;957;p87"/>
          <p:cNvSpPr txBox="1"/>
          <p:nvPr/>
        </p:nvSpPr>
        <p:spPr>
          <a:xfrm>
            <a:off x="632710" y="5611532"/>
            <a:ext cx="10604638" cy="47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>
              <a:buClr>
                <a:schemeClr val="bg2">
                  <a:lumMod val="75000"/>
                </a:schemeClr>
              </a:buClr>
            </a:pPr>
            <a:r>
              <a:rPr lang="en-US" sz="200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Interesting read: </a:t>
            </a:r>
            <a:r>
              <a:rPr lang="en-US" sz="2000" b="1" u="sng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History of Pets vs Cattle and How to Use the Analogy Properly</a:t>
            </a:r>
            <a:endParaRPr sz="200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958" name="Google Shape;95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13" y="3782733"/>
            <a:ext cx="1753518" cy="172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87"/>
          <p:cNvPicPr preferRelativeResize="0"/>
          <p:nvPr/>
        </p:nvPicPr>
        <p:blipFill rotWithShape="1">
          <a:blip r:embed="rId5">
            <a:alphaModFix/>
          </a:blip>
          <a:srcRect t="1531" b="1531"/>
          <a:stretch/>
        </p:blipFill>
        <p:spPr>
          <a:xfrm>
            <a:off x="6892616" y="3616735"/>
            <a:ext cx="2591414" cy="17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87"/>
          <p:cNvSpPr txBox="1"/>
          <p:nvPr/>
        </p:nvSpPr>
        <p:spPr>
          <a:xfrm>
            <a:off x="751329" y="1599977"/>
            <a:ext cx="4447204" cy="20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>
              <a:buClr>
                <a:schemeClr val="bg2">
                  <a:lumMod val="75000"/>
                </a:schemeClr>
              </a:buClr>
            </a:pPr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Pets: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Char char="●"/>
            </a:pPr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Treated as unique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Char char="●"/>
            </a:pPr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Typically manually built, managed and updated.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Char char="●"/>
            </a:pPr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Indispensable, can’t be down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	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961" name="Google Shape;961;p87"/>
          <p:cNvSpPr txBox="1"/>
          <p:nvPr/>
        </p:nvSpPr>
        <p:spPr>
          <a:xfrm>
            <a:off x="6075492" y="1633843"/>
            <a:ext cx="4447204" cy="204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>
              <a:buClr>
                <a:schemeClr val="bg2">
                  <a:lumMod val="75000"/>
                </a:schemeClr>
              </a:buClr>
            </a:pPr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Cattle: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Char char="●"/>
            </a:pPr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Treated as “just one more”  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Char char="●"/>
            </a:pPr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Automatically built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Char char="●"/>
            </a:pPr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Designed for failure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	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23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Basic Objects: Pod</a:t>
            </a:r>
            <a:endParaRPr/>
          </a:p>
        </p:txBody>
      </p:sp>
      <p:pic>
        <p:nvPicPr>
          <p:cNvPr id="968" name="Google Shape;968;p88" descr="Screen Shot 2017-06-26 at 10.12.12.png"/>
          <p:cNvPicPr preferRelativeResize="0"/>
          <p:nvPr/>
        </p:nvPicPr>
        <p:blipFill rotWithShape="1">
          <a:blip r:embed="rId3">
            <a:alphaModFix/>
          </a:blip>
          <a:srcRect r="76795"/>
          <a:stretch/>
        </p:blipFill>
        <p:spPr>
          <a:xfrm>
            <a:off x="1562552" y="2774096"/>
            <a:ext cx="1458396" cy="3321484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88"/>
          <p:cNvSpPr txBox="1"/>
          <p:nvPr/>
        </p:nvSpPr>
        <p:spPr>
          <a:xfrm>
            <a:off x="8870637" y="3080752"/>
            <a:ext cx="1594163" cy="65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endParaRPr sz="2400" dirty="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88"/>
          <p:cNvSpPr txBox="1"/>
          <p:nvPr/>
        </p:nvSpPr>
        <p:spPr>
          <a:xfrm>
            <a:off x="8870637" y="3877431"/>
            <a:ext cx="1475630" cy="65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Volume</a:t>
            </a:r>
            <a:endParaRPr sz="2400" dirty="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88"/>
          <p:cNvSpPr txBox="1"/>
          <p:nvPr/>
        </p:nvSpPr>
        <p:spPr>
          <a:xfrm>
            <a:off x="691794" y="1063300"/>
            <a:ext cx="9942700" cy="33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ea typeface="Helvetica Neue"/>
                <a:cs typeface="Calibri" panose="020F0502020204030204" pitchFamily="34" charset="0"/>
                <a:sym typeface="Helvetica Neue"/>
              </a:rPr>
              <a:t>Smallest compute unit in Kubernetes. Top level API object to run containers.</a:t>
            </a:r>
            <a:endParaRPr sz="2000" dirty="0">
              <a:solidFill>
                <a:schemeClr val="tx2">
                  <a:lumMod val="50000"/>
                </a:schemeClr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973" name="Google Shape;973;p88"/>
          <p:cNvSpPr txBox="1"/>
          <p:nvPr/>
        </p:nvSpPr>
        <p:spPr>
          <a:xfrm>
            <a:off x="691794" y="1635092"/>
            <a:ext cx="10962686" cy="7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ea typeface="Helvetica Neue"/>
                <a:cs typeface="Calibri" panose="020F0502020204030204" pitchFamily="34" charset="0"/>
                <a:sym typeface="Helvetica Neue"/>
              </a:rPr>
              <a:t>Represents a group of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ea typeface="Helvetica Neue"/>
                <a:cs typeface="Calibri" panose="020F0502020204030204" pitchFamily="34" charset="0"/>
                <a:sym typeface="Helvetica Neue"/>
              </a:rPr>
              <a:t>colocated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ea typeface="Helvetica Neue"/>
                <a:cs typeface="Calibri" panose="020F0502020204030204" pitchFamily="34" charset="0"/>
                <a:sym typeface="Helvetica Neue"/>
              </a:rPr>
              <a:t> containers sharing storage resources and a unique IP.</a:t>
            </a:r>
            <a:endParaRPr sz="2000" dirty="0">
              <a:solidFill>
                <a:schemeClr val="tx2">
                  <a:lumMod val="50000"/>
                </a:schemeClr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974" name="Google Shape;974;p88" descr="Screen Shot 2017-06-26 at 10.12.12.png"/>
          <p:cNvPicPr preferRelativeResize="0"/>
          <p:nvPr/>
        </p:nvPicPr>
        <p:blipFill rotWithShape="1">
          <a:blip r:embed="rId3">
            <a:alphaModFix/>
          </a:blip>
          <a:srcRect l="29587" r="41222"/>
          <a:stretch/>
        </p:blipFill>
        <p:spPr>
          <a:xfrm>
            <a:off x="3479593" y="2774096"/>
            <a:ext cx="1834646" cy="3321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88" descr="Screen Shot 2017-06-26 at 10.12.12.png"/>
          <p:cNvPicPr preferRelativeResize="0"/>
          <p:nvPr/>
        </p:nvPicPr>
        <p:blipFill rotWithShape="1">
          <a:blip r:embed="rId3">
            <a:alphaModFix/>
          </a:blip>
          <a:srcRect l="62895"/>
          <a:stretch/>
        </p:blipFill>
        <p:spPr>
          <a:xfrm>
            <a:off x="5693814" y="2774096"/>
            <a:ext cx="2332042" cy="33214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6" name="Google Shape;976;p88"/>
          <p:cNvCxnSpPr>
            <a:cxnSpLocks/>
            <a:stCxn id="969" idx="1"/>
          </p:cNvCxnSpPr>
          <p:nvPr/>
        </p:nvCxnSpPr>
        <p:spPr>
          <a:xfrm flipH="1">
            <a:off x="7117295" y="3408267"/>
            <a:ext cx="1753342" cy="415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7" name="Google Shape;977;p88"/>
          <p:cNvCxnSpPr>
            <a:cxnSpLocks/>
            <a:stCxn id="970" idx="1"/>
          </p:cNvCxnSpPr>
          <p:nvPr/>
        </p:nvCxnSpPr>
        <p:spPr>
          <a:xfrm flipH="1">
            <a:off x="7378227" y="4204946"/>
            <a:ext cx="1492410" cy="7018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8" name="Google Shape;978;p88"/>
          <p:cNvSpPr txBox="1"/>
          <p:nvPr/>
        </p:nvSpPr>
        <p:spPr>
          <a:xfrm>
            <a:off x="691794" y="2212992"/>
            <a:ext cx="7931734" cy="70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ea typeface="Helvetica Neue"/>
                <a:cs typeface="Calibri" panose="020F0502020204030204" pitchFamily="34" charset="0"/>
                <a:sym typeface="Helvetica Neue"/>
              </a:rPr>
              <a:t>Pods are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a typeface="Helvetica Neue"/>
                <a:cs typeface="Calibri" panose="020F0502020204030204" pitchFamily="34" charset="0"/>
                <a:sym typeface="Helvetica Neue"/>
              </a:rPr>
              <a:t>EPHEMERAL</a:t>
            </a:r>
            <a:endParaRPr sz="2000" b="1" dirty="0">
              <a:solidFill>
                <a:schemeClr val="tx2">
                  <a:lumMod val="50000"/>
                </a:schemeClr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3549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89"/>
          <p:cNvSpPr txBox="1">
            <a:spLocks noGrp="1"/>
          </p:cNvSpPr>
          <p:nvPr>
            <p:ph type="subTitle" idx="10"/>
          </p:nvPr>
        </p:nvSpPr>
        <p:spPr>
          <a:xfrm>
            <a:off x="592866" y="657085"/>
            <a:ext cx="10962687" cy="247743"/>
          </a:xfrm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/>
          <a:p>
            <a:pPr marL="0" indent="0"/>
            <a:r>
              <a:rPr lang="en-US" dirty="0"/>
              <a:t>K8s is supposed to manage containers, but pods are the basic building block... </a:t>
            </a:r>
            <a:endParaRPr dirty="0"/>
          </a:p>
        </p:txBody>
      </p:sp>
      <p:sp>
        <p:nvSpPr>
          <p:cNvPr id="984" name="Google Shape;984;p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Why pods?</a:t>
            </a:r>
            <a:endParaRPr/>
          </a:p>
        </p:txBody>
      </p:sp>
      <p:sp>
        <p:nvSpPr>
          <p:cNvPr id="987" name="Google Shape;987;p89"/>
          <p:cNvSpPr txBox="1"/>
          <p:nvPr/>
        </p:nvSpPr>
        <p:spPr>
          <a:xfrm>
            <a:off x="751329" y="3320191"/>
            <a:ext cx="10659823" cy="40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>
              <a:buClr>
                <a:schemeClr val="bg2">
                  <a:lumMod val="75000"/>
                </a:schemeClr>
              </a:buClr>
            </a:pPr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There are some other reasons why it’s necessary to use pods: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988" name="Google Shape;988;p89"/>
          <p:cNvSpPr txBox="1"/>
          <p:nvPr/>
        </p:nvSpPr>
        <p:spPr>
          <a:xfrm>
            <a:off x="751329" y="3697109"/>
            <a:ext cx="10659823" cy="55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6565" indent="-342265">
              <a:buClr>
                <a:schemeClr val="bg2">
                  <a:lumMod val="75000"/>
                </a:schemeClr>
              </a:buClr>
              <a:buSzPts val="1800"/>
              <a:buChar char="●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A container can be a Docker container.. But also Rocket or a VM managed by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Calibri"/>
                <a:hlinkClick r:id="rId3"/>
              </a:rPr>
              <a:t>Virtlet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. Each solution has different requirements/specifications.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cs typeface="Calibri" panose="020F0502020204030204" pitchFamily="34" charset="0"/>
              </a:rPr>
              <a:t>	</a:t>
            </a:r>
            <a:endParaRPr sz="2000" dirty="0">
              <a:solidFill>
                <a:schemeClr val="tx2">
                  <a:lumMod val="5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989" name="Google Shape;989;p89"/>
          <p:cNvSpPr txBox="1"/>
          <p:nvPr/>
        </p:nvSpPr>
        <p:spPr>
          <a:xfrm>
            <a:off x="751329" y="4450503"/>
            <a:ext cx="10659823" cy="98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42797">
              <a:buClr>
                <a:schemeClr val="bg2">
                  <a:lumMod val="75000"/>
                </a:schemeClr>
              </a:buClr>
              <a:buSzPts val="1800"/>
              <a:buChar char="●"/>
            </a:pPr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K8s needs additional information: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 marL="914126" lvl="1" indent="-342797">
              <a:buClr>
                <a:schemeClr val="bg2">
                  <a:lumMod val="75000"/>
                </a:schemeClr>
              </a:buClr>
              <a:buSzPts val="1800"/>
              <a:buChar char="○"/>
            </a:pPr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Restart policies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 marL="914126" lvl="1" indent="-342797">
              <a:buClr>
                <a:schemeClr val="bg2">
                  <a:lumMod val="75000"/>
                </a:schemeClr>
              </a:buClr>
              <a:buSzPts val="1800"/>
              <a:buChar char="○"/>
            </a:pPr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Readiness/Liveness probes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	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990" name="Google Shape;990;p89"/>
          <p:cNvSpPr txBox="1"/>
          <p:nvPr/>
        </p:nvSpPr>
        <p:spPr>
          <a:xfrm>
            <a:off x="751329" y="5516402"/>
            <a:ext cx="10659823" cy="40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>
              <a:buClr>
                <a:schemeClr val="bg2">
                  <a:lumMod val="75000"/>
                </a:schemeClr>
              </a:buClr>
            </a:pPr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It makes sense to add a new layer of abstraction to define all this information which exceed container duties.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	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991" name="Google Shape;991;p89"/>
          <p:cNvSpPr txBox="1"/>
          <p:nvPr/>
        </p:nvSpPr>
        <p:spPr>
          <a:xfrm>
            <a:off x="760127" y="1128325"/>
            <a:ext cx="10659823" cy="40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>
              <a:buClr>
                <a:schemeClr val="bg2">
                  <a:lumMod val="75000"/>
                </a:schemeClr>
              </a:buClr>
            </a:pPr>
            <a:r>
              <a:rPr lang="en-US" sz="2000" b="1" dirty="0">
                <a:solidFill>
                  <a:schemeClr val="tx2"/>
                </a:solidFill>
                <a:cs typeface="Calibri" panose="020F0502020204030204" pitchFamily="34" charset="0"/>
              </a:rPr>
              <a:t>“one process, one container” principle.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992" name="Google Shape;992;p89"/>
          <p:cNvSpPr txBox="1"/>
          <p:nvPr/>
        </p:nvSpPr>
        <p:spPr>
          <a:xfrm>
            <a:off x="760127" y="1517714"/>
            <a:ext cx="10659823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42797">
              <a:buClr>
                <a:schemeClr val="bg2">
                  <a:lumMod val="75000"/>
                </a:schemeClr>
              </a:buClr>
              <a:buSzPts val="1800"/>
              <a:buChar char="●"/>
            </a:pPr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No more VMs with dozens of applications. Use a container per process.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993" name="Google Shape;993;p89"/>
          <p:cNvSpPr txBox="1"/>
          <p:nvPr/>
        </p:nvSpPr>
        <p:spPr>
          <a:xfrm>
            <a:off x="760127" y="1934018"/>
            <a:ext cx="10659823" cy="40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42797">
              <a:buClr>
                <a:schemeClr val="bg2">
                  <a:lumMod val="75000"/>
                </a:schemeClr>
              </a:buClr>
              <a:buSzPts val="1800"/>
              <a:buChar char="●"/>
            </a:pPr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But… I need more than one app/process cooperating to run my service 	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994" name="Google Shape;994;p89"/>
          <p:cNvSpPr txBox="1"/>
          <p:nvPr/>
        </p:nvSpPr>
        <p:spPr>
          <a:xfrm>
            <a:off x="760127" y="2456451"/>
            <a:ext cx="10659823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>
              <a:buClr>
                <a:schemeClr val="bg2">
                  <a:lumMod val="75000"/>
                </a:schemeClr>
              </a:buClr>
            </a:pPr>
            <a:r>
              <a:rPr lang="en-US" sz="2000" dirty="0">
                <a:solidFill>
                  <a:schemeClr val="tx2"/>
                </a:solidFill>
                <a:cs typeface="Calibri" panose="020F0502020204030204" pitchFamily="34" charset="0"/>
              </a:rPr>
              <a:t>It seems it makes sense to run more than one container sharing storage resources, IP and port space to ensure efficient communication between them.	</a:t>
            </a:r>
            <a:endParaRPr sz="20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14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601316C-8833-423F-9437-F1DEA52157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763384" y="1644764"/>
            <a:ext cx="7315200" cy="432278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Installation and Setup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Kubectl an the K8s API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Deploying your Apps on K8s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Services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Configuring your Apps on K8s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Exercises</a:t>
            </a:r>
          </a:p>
          <a:p>
            <a:pPr marL="514350" indent="-514350">
              <a:buFont typeface="+mj-lt"/>
              <a:buAutoNum type="romanUcPeriod"/>
            </a:pPr>
            <a:endParaRPr lang="en-US" dirty="0"/>
          </a:p>
          <a:p>
            <a:pPr marL="400050" lvl="1" indent="-400050">
              <a:buFont typeface="+mj-lt"/>
              <a:buAutoNum type="romanUcPeriod"/>
            </a:pPr>
            <a:endParaRPr lang="en-US" dirty="0"/>
          </a:p>
          <a:p>
            <a:pPr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07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 dirty="0"/>
              <a:t>Activity: multi-container or multiple pods</a:t>
            </a:r>
            <a:endParaRPr dirty="0"/>
          </a:p>
        </p:txBody>
      </p:sp>
      <p:sp>
        <p:nvSpPr>
          <p:cNvPr id="1002" name="Google Shape;1002;p90"/>
          <p:cNvSpPr txBox="1"/>
          <p:nvPr/>
        </p:nvSpPr>
        <p:spPr>
          <a:xfrm>
            <a:off x="640633" y="1810671"/>
            <a:ext cx="8516881" cy="522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42797">
              <a:buSzPts val="1800"/>
              <a:buFont typeface="Helvetica Neue"/>
              <a:buChar char="●"/>
            </a:pPr>
            <a:r>
              <a:rPr lang="en-US" sz="2400" dirty="0">
                <a:solidFill>
                  <a:schemeClr val="tx2"/>
                </a:solidFill>
                <a:highlight>
                  <a:srgbClr val="FFFFFF"/>
                </a:highlight>
                <a:ea typeface="Helvetica Neue"/>
                <a:cs typeface="Calibri" panose="020F0502020204030204" pitchFamily="34" charset="0"/>
                <a:sym typeface="Helvetica Neue"/>
              </a:rPr>
              <a:t>NGINX and PHP-FPM</a:t>
            </a:r>
            <a:endParaRPr sz="24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003" name="Google Shape;1003;p90"/>
          <p:cNvSpPr txBox="1"/>
          <p:nvPr/>
        </p:nvSpPr>
        <p:spPr>
          <a:xfrm>
            <a:off x="628911" y="3133774"/>
            <a:ext cx="7931734" cy="522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42797">
              <a:buSzPts val="1800"/>
              <a:buFont typeface="Helvetica Neue"/>
              <a:buChar char="●"/>
            </a:pPr>
            <a:r>
              <a:rPr lang="en-US" sz="24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WP and MariaDB database</a:t>
            </a:r>
            <a:endParaRPr sz="24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1004" name="Google Shape;1004;p90" descr="Screen Shot 2017-06-26 at 10.12.12.png"/>
          <p:cNvPicPr preferRelativeResize="0"/>
          <p:nvPr/>
        </p:nvPicPr>
        <p:blipFill rotWithShape="1">
          <a:blip r:embed="rId3">
            <a:alphaModFix/>
          </a:blip>
          <a:srcRect l="62895" b="23295"/>
          <a:stretch/>
        </p:blipFill>
        <p:spPr>
          <a:xfrm>
            <a:off x="9157502" y="1523122"/>
            <a:ext cx="1599839" cy="174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90"/>
          <p:cNvSpPr txBox="1"/>
          <p:nvPr/>
        </p:nvSpPr>
        <p:spPr>
          <a:xfrm>
            <a:off x="628911" y="4507676"/>
            <a:ext cx="7931734" cy="522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42797">
              <a:buSzPts val="1800"/>
              <a:buFont typeface="Helvetica Neue"/>
              <a:buChar char="●"/>
            </a:pPr>
            <a:r>
              <a:rPr lang="en-US" sz="24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MongoDB master and slaves</a:t>
            </a:r>
            <a:endParaRPr sz="2400" b="1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B3F1ED-C55E-4BAF-AE18-B9B51887A902}"/>
              </a:ext>
            </a:extLst>
          </p:cNvPr>
          <p:cNvGrpSpPr/>
          <p:nvPr/>
        </p:nvGrpSpPr>
        <p:grpSpPr>
          <a:xfrm>
            <a:off x="8484037" y="4484471"/>
            <a:ext cx="2901551" cy="1157751"/>
            <a:chOff x="8484037" y="4484471"/>
            <a:chExt cx="2901551" cy="1157751"/>
          </a:xfrm>
        </p:grpSpPr>
        <p:pic>
          <p:nvPicPr>
            <p:cNvPr id="1006" name="Google Shape;1006;p90" descr="pod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84037" y="4484471"/>
              <a:ext cx="1238134" cy="1157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7" name="Google Shape;1007;p90" descr="pod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47454" y="4484471"/>
              <a:ext cx="1238134" cy="115775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1049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K8s objects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Reference: 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Understanding Kubernetes Objects</a:t>
            </a:r>
            <a:endParaRPr lang="en-US" sz="16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sz="1600" i="1" dirty="0">
              <a:solidFill>
                <a:srgbClr val="000000"/>
              </a:solidFill>
            </a:endParaRPr>
          </a:p>
        </p:txBody>
      </p:sp>
      <p:sp>
        <p:nvSpPr>
          <p:cNvPr id="14" name="Trapezoid 102">
            <a:extLst>
              <a:ext uri="{FF2B5EF4-FFF2-40B4-BE49-F238E27FC236}">
                <a16:creationId xmlns:a16="http://schemas.microsoft.com/office/drawing/2014/main" id="{987FD8E3-7741-D54E-BB7B-396810B9D6AE}"/>
              </a:ext>
            </a:extLst>
          </p:cNvPr>
          <p:cNvSpPr/>
          <p:nvPr/>
        </p:nvSpPr>
        <p:spPr bwMode="gray">
          <a:xfrm flipH="1">
            <a:off x="8482149" y="419282"/>
            <a:ext cx="3706676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799" b="1" dirty="0">
                <a:solidFill>
                  <a:schemeClr val="bg1"/>
                </a:solidFill>
              </a:rPr>
              <a:t>Describing K8s objects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62F4B4-9064-6D42-8D4B-BFAF866A8A34}"/>
              </a:ext>
            </a:extLst>
          </p:cNvPr>
          <p:cNvSpPr/>
          <p:nvPr/>
        </p:nvSpPr>
        <p:spPr>
          <a:xfrm>
            <a:off x="579809" y="1249436"/>
            <a:ext cx="3678682" cy="5055569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apiVersion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>
                <a:solidFill>
                  <a:srgbClr val="D19A66"/>
                </a:solidFill>
                <a:latin typeface="Helvetica" pitchFamily="2" charset="0"/>
              </a:rPr>
              <a:t>v1 </a:t>
            </a:r>
            <a:br>
              <a:rPr lang="es-ES" sz="1500" dirty="0">
                <a:solidFill>
                  <a:srgbClr val="D19A66"/>
                </a:solidFill>
                <a:latin typeface="Helvetica" pitchFamily="2" charset="0"/>
              </a:rPr>
            </a:br>
            <a:r>
              <a:rPr lang="es-ES" sz="1500" i="1" dirty="0">
                <a:solidFill>
                  <a:srgbClr val="5C6370"/>
                </a:solidFill>
                <a:latin typeface="Helvetica" pitchFamily="2" charset="0"/>
              </a:rPr>
              <a:t># required field</a:t>
            </a:r>
            <a:r>
              <a:rPr lang="es-ES" sz="15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15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kind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Pod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i="1" dirty="0">
                <a:solidFill>
                  <a:srgbClr val="5C6370"/>
                </a:solidFill>
                <a:latin typeface="Helvetica" pitchFamily="2" charset="0"/>
              </a:rPr>
              <a:t># required field</a:t>
            </a:r>
            <a:r>
              <a:rPr lang="es-ES" sz="15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15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metadata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500" i="1" dirty="0">
                <a:solidFill>
                  <a:srgbClr val="5C6370"/>
                </a:solidFill>
                <a:latin typeface="Helvetica" pitchFamily="2" charset="0"/>
              </a:rPr>
              <a:t># required field</a:t>
            </a:r>
            <a:r>
              <a:rPr lang="es-ES" sz="15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15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mongo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500" i="1" dirty="0">
                <a:solidFill>
                  <a:srgbClr val="5C6370"/>
                </a:solidFill>
                <a:latin typeface="Helvetica" pitchFamily="2" charset="0"/>
              </a:rPr>
              <a:t># required field</a:t>
            </a:r>
            <a:r>
              <a:rPr lang="es-ES" sz="15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15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namespace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default 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labels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app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mongo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... 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spec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500" i="1" dirty="0">
                <a:solidFill>
                  <a:srgbClr val="5C6370"/>
                </a:solidFill>
                <a:latin typeface="Helvetica" pitchFamily="2" charset="0"/>
              </a:rPr>
              <a:t># required field</a:t>
            </a:r>
            <a:r>
              <a:rPr lang="es-ES" sz="15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15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containers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image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myImage:latest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...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status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hostIP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X.X.X.X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phase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Running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...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500" dirty="0">
              <a:solidFill>
                <a:srgbClr val="5C6370"/>
              </a:solidFill>
              <a:latin typeface="Helvetica" pitchFamily="2" charset="0"/>
            </a:endParaRPr>
          </a:p>
          <a:p>
            <a:br>
              <a:rPr lang="es-ES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0" name="Google Shape;706;p72">
            <a:extLst>
              <a:ext uri="{FF2B5EF4-FFF2-40B4-BE49-F238E27FC236}">
                <a16:creationId xmlns:a16="http://schemas.microsoft.com/office/drawing/2014/main" id="{EE6AB514-6A4C-4F4A-83F0-9163F37720F3}"/>
              </a:ext>
            </a:extLst>
          </p:cNvPr>
          <p:cNvSpPr txBox="1"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Yaml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Skeleton</a:t>
            </a:r>
            <a:endParaRPr dirty="0"/>
          </a:p>
        </p:txBody>
      </p:sp>
      <p:sp>
        <p:nvSpPr>
          <p:cNvPr id="9" name="Google Shape;1160;p112">
            <a:extLst>
              <a:ext uri="{FF2B5EF4-FFF2-40B4-BE49-F238E27FC236}">
                <a16:creationId xmlns:a16="http://schemas.microsoft.com/office/drawing/2014/main" id="{6AA4937A-ABE3-E747-A6FC-166D7AEC5746}"/>
              </a:ext>
            </a:extLst>
          </p:cNvPr>
          <p:cNvSpPr txBox="1"/>
          <p:nvPr/>
        </p:nvSpPr>
        <p:spPr>
          <a:xfrm>
            <a:off x="4930350" y="1885951"/>
            <a:ext cx="2738100" cy="1060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0000"/>
                </a:solidFill>
                <a:ea typeface="Helvetica Neue"/>
                <a:cs typeface="Helvetica Neue"/>
                <a:sym typeface="Helvetica Neue"/>
              </a:rPr>
              <a:t>metadata</a:t>
            </a:r>
            <a:r>
              <a:rPr lang="en-US" sz="1400">
                <a:solidFill>
                  <a:srgbClr val="FF0000"/>
                </a:solidFill>
                <a:ea typeface="Helvetica Neue"/>
                <a:cs typeface="Helvetica Neue"/>
                <a:sym typeface="Helvetica Neue"/>
              </a:rPr>
              <a:t>:</a:t>
            </a:r>
            <a:endParaRPr sz="1400">
              <a:solidFill>
                <a:srgbClr val="FF0000"/>
              </a:solidFill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ea typeface="Helvetica Neue"/>
                <a:cs typeface="Helvetica Neue"/>
                <a:sym typeface="Helvetica Neue"/>
              </a:rPr>
              <a:t>Data that helps uniquely identify the object</a:t>
            </a:r>
            <a:endParaRPr sz="1400">
              <a:solidFill>
                <a:srgbClr val="FF0000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61;p112">
            <a:extLst>
              <a:ext uri="{FF2B5EF4-FFF2-40B4-BE49-F238E27FC236}">
                <a16:creationId xmlns:a16="http://schemas.microsoft.com/office/drawing/2014/main" id="{492954D7-0570-024E-84A3-C870CDBAD28A}"/>
              </a:ext>
            </a:extLst>
          </p:cNvPr>
          <p:cNvSpPr txBox="1"/>
          <p:nvPr/>
        </p:nvSpPr>
        <p:spPr>
          <a:xfrm>
            <a:off x="4952952" y="3661292"/>
            <a:ext cx="2738100" cy="1142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0000"/>
                </a:solidFill>
                <a:ea typeface="Helvetica Neue"/>
                <a:cs typeface="Helvetica Neue"/>
                <a:sym typeface="Helvetica Neue"/>
              </a:rPr>
              <a:t>spec</a:t>
            </a:r>
            <a:r>
              <a:rPr lang="en-US" sz="1400">
                <a:solidFill>
                  <a:srgbClr val="FF0000"/>
                </a:solidFill>
                <a:ea typeface="Helvetica Neue"/>
                <a:cs typeface="Helvetica Neue"/>
                <a:sym typeface="Helvetica Neue"/>
              </a:rPr>
              <a:t>:</a:t>
            </a:r>
            <a:endParaRPr sz="1400">
              <a:solidFill>
                <a:srgbClr val="FF0000"/>
              </a:solidFill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ea typeface="Helvetica Neue"/>
                <a:cs typeface="Helvetica Neue"/>
                <a:sym typeface="Helvetica Neue"/>
              </a:rPr>
              <a:t>Different on every K8s object.</a:t>
            </a:r>
            <a:endParaRPr sz="1400">
              <a:solidFill>
                <a:srgbClr val="FF0000"/>
              </a:solidFill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ea typeface="Helvetica Neue"/>
                <a:cs typeface="Helvetica Neue"/>
                <a:sym typeface="Helvetica Neue"/>
              </a:rPr>
              <a:t>Describes the characteristics of the K8s object</a:t>
            </a:r>
            <a:endParaRPr sz="1400">
              <a:solidFill>
                <a:srgbClr val="FF0000"/>
              </a:solidFill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" name="Google Shape;1162;p112">
            <a:extLst>
              <a:ext uri="{FF2B5EF4-FFF2-40B4-BE49-F238E27FC236}">
                <a16:creationId xmlns:a16="http://schemas.microsoft.com/office/drawing/2014/main" id="{D998E47C-89A4-A945-AFD4-4EF649A3BEA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820091" y="2416351"/>
            <a:ext cx="3110259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1163;p112">
            <a:extLst>
              <a:ext uri="{FF2B5EF4-FFF2-40B4-BE49-F238E27FC236}">
                <a16:creationId xmlns:a16="http://schemas.microsoft.com/office/drawing/2014/main" id="{F314AA18-54DB-BB44-A652-6A0A7C07BDF7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489166" y="4232642"/>
            <a:ext cx="3463786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4729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For specifications well</a:t>
            </a:r>
            <a:r>
              <a:rPr lang="en-US" sz="1600" dirty="0">
                <a:solidFill>
                  <a:srgbClr val="3E3E40"/>
                </a:solidFill>
              </a:rPr>
              <a:t> 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documented</a:t>
            </a:r>
            <a:r>
              <a:rPr lang="en-US" sz="1600" dirty="0">
                <a:solidFill>
                  <a:srgbClr val="000000"/>
                </a:solidFill>
              </a:rPr>
              <a:t>. See also the </a:t>
            </a:r>
            <a:r>
              <a:rPr lang="en-US" sz="1600" u="sng" dirty="0">
                <a:solidFill>
                  <a:schemeClr val="hlink"/>
                </a:solidFill>
                <a:hlinkClick r:id="rId4"/>
              </a:rPr>
              <a:t>user-guide</a:t>
            </a:r>
            <a:r>
              <a:rPr lang="en-US" sz="16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4" name="Trapezoid 102">
            <a:extLst>
              <a:ext uri="{FF2B5EF4-FFF2-40B4-BE49-F238E27FC236}">
                <a16:creationId xmlns:a16="http://schemas.microsoft.com/office/drawing/2014/main" id="{987FD8E3-7741-D54E-BB7B-396810B9D6AE}"/>
              </a:ext>
            </a:extLst>
          </p:cNvPr>
          <p:cNvSpPr/>
          <p:nvPr/>
        </p:nvSpPr>
        <p:spPr bwMode="gray">
          <a:xfrm flipH="1">
            <a:off x="10328365" y="419282"/>
            <a:ext cx="1860459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799" b="1" dirty="0">
                <a:solidFill>
                  <a:schemeClr val="bg1"/>
                </a:solidFill>
              </a:rPr>
              <a:t>Pods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62F4B4-9064-6D42-8D4B-BFAF866A8A34}"/>
              </a:ext>
            </a:extLst>
          </p:cNvPr>
          <p:cNvSpPr/>
          <p:nvPr/>
        </p:nvSpPr>
        <p:spPr>
          <a:xfrm>
            <a:off x="579809" y="999312"/>
            <a:ext cx="3364640" cy="3226521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ES" dirty="0">
              <a:solidFill>
                <a:srgbClr val="E06C75"/>
              </a:solidFill>
              <a:latin typeface="Helvetica" pitchFamily="2" charset="0"/>
            </a:endParaRPr>
          </a:p>
          <a:p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apiVersion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D19A66"/>
                </a:solidFill>
                <a:latin typeface="Helvetica"/>
                <a:cs typeface="Helvetica"/>
              </a:rPr>
              <a:t>v1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kind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>
                <a:solidFill>
                  <a:srgbClr val="98C379"/>
                </a:solidFill>
                <a:latin typeface="Helvetica"/>
                <a:cs typeface="Helvetica"/>
              </a:rPr>
              <a:t>Pod</a:t>
            </a:r>
            <a:br>
              <a:rPr lang="es-ES" dirty="0">
                <a:latin typeface="Helvetica" pitchFamily="2" charset="0"/>
              </a:rPr>
            </a:br>
            <a:r>
              <a:rPr lang="es-ES">
                <a:solidFill>
                  <a:srgbClr val="E06C75"/>
                </a:solidFill>
                <a:latin typeface="Helvetica"/>
                <a:cs typeface="Helvetica"/>
              </a:rPr>
              <a:t>metadata: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mongo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spec: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containers: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-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image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bitnami/mongodb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mongo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    </a:t>
            </a:r>
            <a:br>
              <a:rPr lang="es-ES" dirty="0">
                <a:latin typeface="Helvetica" pitchFamily="2" charset="0"/>
              </a:rPr>
            </a:br>
            <a:endParaRPr lang="es-ES" dirty="0">
              <a:solidFill>
                <a:srgbClr val="E06C75"/>
              </a:solidFill>
              <a:latin typeface="Helvetica" pitchFamily="2" charset="0"/>
            </a:endParaRPr>
          </a:p>
          <a:p>
            <a:br>
              <a:rPr lang="es-ES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CA2B1-7854-DC42-B4D0-CD7C9EFBF8EC}"/>
              </a:ext>
            </a:extLst>
          </p:cNvPr>
          <p:cNvSpPr txBox="1"/>
          <p:nvPr/>
        </p:nvSpPr>
        <p:spPr>
          <a:xfrm>
            <a:off x="1070821" y="5038692"/>
            <a:ext cx="297833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600" dirty="0">
                <a:solidFill>
                  <a:srgbClr val="282828"/>
                </a:solidFill>
              </a:rPr>
              <a:t>Create </a:t>
            </a:r>
            <a:r>
              <a:rPr lang="es-ES" sz="1600" dirty="0" err="1">
                <a:solidFill>
                  <a:srgbClr val="282828"/>
                </a:solidFill>
              </a:rPr>
              <a:t>your</a:t>
            </a:r>
            <a:r>
              <a:rPr lang="es-ES" sz="1600" dirty="0">
                <a:solidFill>
                  <a:srgbClr val="282828"/>
                </a:solidFill>
              </a:rPr>
              <a:t> </a:t>
            </a:r>
            <a:r>
              <a:rPr lang="es-ES" sz="1600" dirty="0" err="1">
                <a:solidFill>
                  <a:srgbClr val="282828"/>
                </a:solidFill>
              </a:rPr>
              <a:t>first</a:t>
            </a:r>
            <a:r>
              <a:rPr lang="es-ES" sz="1600" dirty="0">
                <a:solidFill>
                  <a:srgbClr val="282828"/>
                </a:solidFill>
              </a:rPr>
              <a:t> pod: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0CCAB1-5D95-734F-B610-2B83E7DB06FE}"/>
              </a:ext>
            </a:extLst>
          </p:cNvPr>
          <p:cNvSpPr/>
          <p:nvPr/>
        </p:nvSpPr>
        <p:spPr>
          <a:xfrm>
            <a:off x="4319118" y="4408512"/>
            <a:ext cx="4840524" cy="150658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create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-f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mongo.yaml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get pods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5FAAE9"/>
                </a:solidFill>
                <a:latin typeface="Helvetica" pitchFamily="2" charset="0"/>
              </a:rPr>
              <a:t>NAME  READY STATUS  RESTARTS AGE </a:t>
            </a:r>
            <a:br>
              <a:rPr lang="es-ES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5FAAE9"/>
                </a:solidFill>
                <a:latin typeface="Helvetica" pitchFamily="2" charset="0"/>
              </a:rPr>
              <a:t>mongo 1/1        Running   0                 15s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endParaRPr lang="es-ES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  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endParaRPr lang="es-ES" dirty="0">
              <a:solidFill>
                <a:srgbClr val="E06C75"/>
              </a:solidFill>
              <a:latin typeface="Helvetica" pitchFamily="2" charset="0"/>
            </a:endParaRPr>
          </a:p>
          <a:p>
            <a:br>
              <a:rPr lang="es-ES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2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5" grpId="0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sz="1600" u="sng" dirty="0">
                <a:solidFill>
                  <a:schemeClr val="hlink"/>
                </a:solidFill>
                <a:hlinkClick r:id="rId3"/>
              </a:rPr>
              <a:t>Labels</a:t>
            </a:r>
            <a:r>
              <a:rPr lang="en-US" sz="1600" dirty="0">
                <a:solidFill>
                  <a:srgbClr val="3E3E40"/>
                </a:solidFill>
              </a:rPr>
              <a:t> are key/value pairs that are attached to objects, such as pods.</a:t>
            </a:r>
          </a:p>
        </p:txBody>
      </p:sp>
      <p:sp>
        <p:nvSpPr>
          <p:cNvPr id="14" name="Trapezoid 102">
            <a:extLst>
              <a:ext uri="{FF2B5EF4-FFF2-40B4-BE49-F238E27FC236}">
                <a16:creationId xmlns:a16="http://schemas.microsoft.com/office/drawing/2014/main" id="{987FD8E3-7741-D54E-BB7B-396810B9D6AE}"/>
              </a:ext>
            </a:extLst>
          </p:cNvPr>
          <p:cNvSpPr/>
          <p:nvPr/>
        </p:nvSpPr>
        <p:spPr bwMode="gray">
          <a:xfrm flipH="1">
            <a:off x="10328365" y="419282"/>
            <a:ext cx="1860459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799" b="1" dirty="0">
                <a:solidFill>
                  <a:schemeClr val="bg1"/>
                </a:solidFill>
              </a:rPr>
              <a:t>Labels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62F4B4-9064-6D42-8D4B-BFAF866A8A34}"/>
              </a:ext>
            </a:extLst>
          </p:cNvPr>
          <p:cNvSpPr/>
          <p:nvPr/>
        </p:nvSpPr>
        <p:spPr>
          <a:xfrm>
            <a:off x="3808411" y="419282"/>
            <a:ext cx="3707085" cy="1994263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apiVersion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v1 </a:t>
            </a:r>
            <a:br>
              <a:rPr lang="es-ES" sz="1600" dirty="0">
                <a:solidFill>
                  <a:srgbClr val="D19A66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kind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Pod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metadata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...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labels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pod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-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template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-hash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"3378155678"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run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mongo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endParaRPr lang="es-ES" dirty="0">
              <a:solidFill>
                <a:srgbClr val="E06C75"/>
              </a:solidFill>
              <a:latin typeface="Helvetica" pitchFamily="2" charset="0"/>
            </a:endParaRPr>
          </a:p>
          <a:p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  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endParaRPr lang="es-ES" dirty="0">
              <a:solidFill>
                <a:srgbClr val="E06C75"/>
              </a:solidFill>
              <a:latin typeface="Helvetica" pitchFamily="2" charset="0"/>
            </a:endParaRPr>
          </a:p>
          <a:p>
            <a:br>
              <a:rPr lang="es-ES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9" name="Google Shape;1185;p114">
            <a:extLst>
              <a:ext uri="{FF2B5EF4-FFF2-40B4-BE49-F238E27FC236}">
                <a16:creationId xmlns:a16="http://schemas.microsoft.com/office/drawing/2014/main" id="{7F337F4C-485C-F340-87F8-D8918F3C5468}"/>
              </a:ext>
            </a:extLst>
          </p:cNvPr>
          <p:cNvSpPr txBox="1"/>
          <p:nvPr/>
        </p:nvSpPr>
        <p:spPr>
          <a:xfrm>
            <a:off x="495300" y="937900"/>
            <a:ext cx="2870400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82C33"/>
                </a:solidFill>
                <a:ea typeface="Calibri"/>
                <a:cs typeface="Calibri"/>
                <a:sym typeface="Calibri"/>
              </a:rPr>
              <a:t>You can define your labels in the object specifications.</a:t>
            </a:r>
            <a:endParaRPr sz="1600" dirty="0">
              <a:solidFill>
                <a:srgbClr val="282C33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186;p114">
            <a:extLst>
              <a:ext uri="{FF2B5EF4-FFF2-40B4-BE49-F238E27FC236}">
                <a16:creationId xmlns:a16="http://schemas.microsoft.com/office/drawing/2014/main" id="{300C126C-AC7C-914A-AAC1-6D67917047AB}"/>
              </a:ext>
            </a:extLst>
          </p:cNvPr>
          <p:cNvSpPr txBox="1"/>
          <p:nvPr/>
        </p:nvSpPr>
        <p:spPr>
          <a:xfrm>
            <a:off x="495300" y="3854300"/>
            <a:ext cx="718566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82C33"/>
                </a:solidFill>
                <a:ea typeface="Calibri"/>
                <a:cs typeface="Calibri"/>
                <a:sym typeface="Calibri"/>
              </a:rPr>
              <a:t>You can then query by label and display labels in new columns: </a:t>
            </a:r>
            <a:endParaRPr sz="1600" dirty="0">
              <a:solidFill>
                <a:srgbClr val="282C33"/>
              </a:solidFill>
            </a:endParaRPr>
          </a:p>
        </p:txBody>
      </p:sp>
      <p:sp>
        <p:nvSpPr>
          <p:cNvPr id="11" name="Google Shape;1187;p114">
            <a:extLst>
              <a:ext uri="{FF2B5EF4-FFF2-40B4-BE49-F238E27FC236}">
                <a16:creationId xmlns:a16="http://schemas.microsoft.com/office/drawing/2014/main" id="{EC79F9E7-4F1F-C242-9F07-A0FFB9F3F035}"/>
              </a:ext>
            </a:extLst>
          </p:cNvPr>
          <p:cNvSpPr txBox="1"/>
          <p:nvPr/>
        </p:nvSpPr>
        <p:spPr>
          <a:xfrm>
            <a:off x="495300" y="2518463"/>
            <a:ext cx="68073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82C33"/>
                </a:solidFill>
                <a:ea typeface="Calibri"/>
                <a:cs typeface="Calibri"/>
                <a:sym typeface="Calibri"/>
              </a:rPr>
              <a:t>You can also add labels on the fly: </a:t>
            </a:r>
            <a:endParaRPr sz="1600">
              <a:solidFill>
                <a:srgbClr val="282C33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40F98EA-D447-6941-90DB-116896F2E3E7}"/>
              </a:ext>
            </a:extLst>
          </p:cNvPr>
          <p:cNvSpPr/>
          <p:nvPr/>
        </p:nvSpPr>
        <p:spPr>
          <a:xfrm>
            <a:off x="579809" y="2873829"/>
            <a:ext cx="7101151" cy="109728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label pods mongo foo=bar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get pods 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--show-labels </a:t>
            </a:r>
            <a:br>
              <a:rPr lang="es-ES" sz="1400" dirty="0">
                <a:solidFill>
                  <a:srgbClr val="D19A66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5FAAE9"/>
                </a:solidFill>
                <a:latin typeface="Helvetica" pitchFamily="2" charset="0"/>
              </a:rPr>
              <a:t>NAME  READY STATUS  RESTARTS AGE LABELS </a:t>
            </a:r>
            <a:br>
              <a:rPr lang="es-ES" sz="1400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5FAAE9"/>
                </a:solidFill>
                <a:latin typeface="Helvetica" pitchFamily="2" charset="0"/>
              </a:rPr>
              <a:t>mongo 1/1         Running  0                  11m  foo=bar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AE3D88B-5933-064D-B8D8-926CDE536A92}"/>
              </a:ext>
            </a:extLst>
          </p:cNvPr>
          <p:cNvSpPr/>
          <p:nvPr/>
        </p:nvSpPr>
        <p:spPr>
          <a:xfrm>
            <a:off x="579809" y="4493623"/>
            <a:ext cx="7185660" cy="1557564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get pods 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-l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foo=bar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5FAAE9"/>
                </a:solidFill>
                <a:latin typeface="Helvetica" pitchFamily="2" charset="0"/>
              </a:rPr>
              <a:t>NAME  READY STATUS  RESTARTS AGE </a:t>
            </a:r>
            <a:br>
              <a:rPr lang="es-ES" sz="1400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5FAAE9"/>
                </a:solidFill>
                <a:latin typeface="Helvetica" pitchFamily="2" charset="0"/>
              </a:rPr>
              <a:t>mongo 1/1         Running  0                  10m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get pods 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-L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foo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5FAAE9"/>
                </a:solidFill>
                <a:latin typeface="Helvetica" pitchFamily="2" charset="0"/>
              </a:rPr>
              <a:t>NAME  READY STATUS  RESTARTS AGE FOO </a:t>
            </a:r>
            <a:br>
              <a:rPr lang="es-ES" sz="1400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5FAAE9"/>
                </a:solidFill>
                <a:latin typeface="Helvetica" pitchFamily="2" charset="0"/>
              </a:rPr>
              <a:t>mongo 1/1        Running   0                  5m    bar </a:t>
            </a:r>
          </a:p>
        </p:txBody>
      </p:sp>
      <p:sp>
        <p:nvSpPr>
          <p:cNvPr id="17" name="Google Shape;1191;p114">
            <a:extLst>
              <a:ext uri="{FF2B5EF4-FFF2-40B4-BE49-F238E27FC236}">
                <a16:creationId xmlns:a16="http://schemas.microsoft.com/office/drawing/2014/main" id="{11562F6D-5AF4-FD43-A426-B5203A2D894F}"/>
              </a:ext>
            </a:extLst>
          </p:cNvPr>
          <p:cNvSpPr txBox="1"/>
          <p:nvPr/>
        </p:nvSpPr>
        <p:spPr>
          <a:xfrm>
            <a:off x="8316516" y="2873829"/>
            <a:ext cx="3292500" cy="313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Why use labels ? </a:t>
            </a:r>
            <a:endParaRPr sz="1600" dirty="0">
              <a:solidFill>
                <a:srgbClr val="3E3E40"/>
              </a:solidFill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Because they are a great way to query and select resources. E.g., if you want to force the scheduling of a Pod on a specific node you can use a </a:t>
            </a:r>
            <a:r>
              <a:rPr lang="en-US" sz="1600" i="1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nodeSelector</a:t>
            </a:r>
            <a:r>
              <a:rPr lang="en-US" sz="16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 in a Pod definition. Add specific labels to certain nodes in your cluster and use that labels in the Pod</a:t>
            </a:r>
            <a:r>
              <a:rPr lang="en-US" sz="16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57168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94"/>
          <p:cNvSpPr txBox="1">
            <a:spLocks noGrp="1"/>
          </p:cNvSpPr>
          <p:nvPr>
            <p:ph type="title"/>
          </p:nvPr>
        </p:nvSpPr>
        <p:spPr>
          <a:xfrm>
            <a:off x="529010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 dirty="0"/>
              <a:t>Basic Objects: </a:t>
            </a:r>
            <a:r>
              <a:rPr lang="en-US" dirty="0" err="1"/>
              <a:t>ReplicaSet</a:t>
            </a:r>
            <a:endParaRPr dirty="0"/>
          </a:p>
        </p:txBody>
      </p:sp>
      <p:sp>
        <p:nvSpPr>
          <p:cNvPr id="1057" name="Google Shape;1057;p94"/>
          <p:cNvSpPr txBox="1"/>
          <p:nvPr/>
        </p:nvSpPr>
        <p:spPr>
          <a:xfrm>
            <a:off x="514279" y="1161041"/>
            <a:ext cx="11643858" cy="134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0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A </a:t>
            </a:r>
            <a:r>
              <a:rPr lang="en-US" sz="2000" u="sng" dirty="0">
                <a:solidFill>
                  <a:schemeClr val="hlink"/>
                </a:solidFill>
                <a:ea typeface="Helvetica Neue"/>
                <a:cs typeface="Calibri" panose="020F0502020204030204" pitchFamily="34" charset="0"/>
                <a:sym typeface="Helvetica Neue"/>
                <a:hlinkClick r:id="rId3"/>
              </a:rPr>
              <a:t>replica set</a:t>
            </a:r>
            <a:r>
              <a:rPr lang="en-US" sz="20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 ensures that a specified number of pod “replicas” are running at any one time.</a:t>
            </a:r>
            <a:endParaRPr sz="2000" dirty="0">
              <a:solidFill>
                <a:srgbClr val="3E3E40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r>
              <a:rPr lang="en-US" sz="20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In other words, a replication controller makes sure that a pod or homogeneous set of pods are always up and available. </a:t>
            </a:r>
            <a:endParaRPr sz="2000" dirty="0">
              <a:ea typeface="Helvetica Neue"/>
              <a:cs typeface="Calibri" panose="020F0502020204030204" pitchFamily="34" charset="0"/>
              <a:sym typeface="Helvetica Neue"/>
            </a:endParaRPr>
          </a:p>
          <a:p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FB53F1-C76B-40E4-B9D5-22319DAB129E}"/>
              </a:ext>
            </a:extLst>
          </p:cNvPr>
          <p:cNvGrpSpPr/>
          <p:nvPr/>
        </p:nvGrpSpPr>
        <p:grpSpPr>
          <a:xfrm>
            <a:off x="700542" y="2605665"/>
            <a:ext cx="1857416" cy="2862754"/>
            <a:chOff x="700542" y="2605665"/>
            <a:chExt cx="1857416" cy="2862754"/>
          </a:xfrm>
        </p:grpSpPr>
        <p:sp>
          <p:nvSpPr>
            <p:cNvPr id="1059" name="Google Shape;1059;p94"/>
            <p:cNvSpPr/>
            <p:nvPr/>
          </p:nvSpPr>
          <p:spPr>
            <a:xfrm>
              <a:off x="700542" y="2605665"/>
              <a:ext cx="1857416" cy="2862754"/>
            </a:xfrm>
            <a:prstGeom prst="rect">
              <a:avLst/>
            </a:prstGeom>
            <a:noFill/>
            <a:ln w="19050" cap="flat" cmpd="sng">
              <a:solidFill>
                <a:srgbClr val="1F567A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-US" sz="1200" dirty="0" err="1">
                  <a:solidFill>
                    <a:srgbClr val="282828"/>
                  </a:solidFill>
                </a:rPr>
                <a:t>ReplicaSet</a:t>
              </a:r>
              <a:endParaRPr sz="1200" dirty="0">
                <a:solidFill>
                  <a:srgbClr val="282828"/>
                </a:solidFill>
              </a:endParaRPr>
            </a:p>
          </p:txBody>
        </p:sp>
        <p:pic>
          <p:nvPicPr>
            <p:cNvPr id="1060" name="Google Shape;1060;p94" descr="pod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20391" y="3077545"/>
              <a:ext cx="949637" cy="1001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1" name="Google Shape;1061;p94" descr="pod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20391" y="4186756"/>
              <a:ext cx="949637" cy="10017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D0C26E-F55E-448F-BB3D-59C8A3E06995}"/>
              </a:ext>
            </a:extLst>
          </p:cNvPr>
          <p:cNvGrpSpPr/>
          <p:nvPr/>
        </p:nvGrpSpPr>
        <p:grpSpPr>
          <a:xfrm>
            <a:off x="4104243" y="2655227"/>
            <a:ext cx="1857416" cy="2862754"/>
            <a:chOff x="4104243" y="2655227"/>
            <a:chExt cx="1857416" cy="2862754"/>
          </a:xfrm>
        </p:grpSpPr>
        <p:sp>
          <p:nvSpPr>
            <p:cNvPr id="1062" name="Google Shape;1062;p94"/>
            <p:cNvSpPr/>
            <p:nvPr/>
          </p:nvSpPr>
          <p:spPr>
            <a:xfrm>
              <a:off x="4104243" y="2655227"/>
              <a:ext cx="1857416" cy="2862754"/>
            </a:xfrm>
            <a:prstGeom prst="rect">
              <a:avLst/>
            </a:prstGeom>
            <a:noFill/>
            <a:ln w="19050" cap="flat" cmpd="sng">
              <a:solidFill>
                <a:srgbClr val="1F567A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-US" sz="1200" dirty="0" err="1">
                  <a:solidFill>
                    <a:srgbClr val="282828"/>
                  </a:solidFill>
                </a:rPr>
                <a:t>ReplicaSet</a:t>
              </a:r>
              <a:endParaRPr sz="1200" dirty="0">
                <a:solidFill>
                  <a:srgbClr val="282828"/>
                </a:solidFill>
              </a:endParaRPr>
            </a:p>
          </p:txBody>
        </p:sp>
        <p:pic>
          <p:nvPicPr>
            <p:cNvPr id="1063" name="Google Shape;1063;p94" descr="pod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4093" y="3127107"/>
              <a:ext cx="949637" cy="1001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4" name="Google Shape;1064;p9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46604" y="4220944"/>
              <a:ext cx="1104612" cy="11236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DC300D-F3B4-4F59-B986-F35525702019}"/>
              </a:ext>
            </a:extLst>
          </p:cNvPr>
          <p:cNvGrpSpPr/>
          <p:nvPr/>
        </p:nvGrpSpPr>
        <p:grpSpPr>
          <a:xfrm>
            <a:off x="7165583" y="2655227"/>
            <a:ext cx="2885548" cy="2862754"/>
            <a:chOff x="7165583" y="2655227"/>
            <a:chExt cx="2885548" cy="2862754"/>
          </a:xfrm>
        </p:grpSpPr>
        <p:sp>
          <p:nvSpPr>
            <p:cNvPr id="1065" name="Google Shape;1065;p94"/>
            <p:cNvSpPr/>
            <p:nvPr/>
          </p:nvSpPr>
          <p:spPr>
            <a:xfrm>
              <a:off x="7165583" y="2655227"/>
              <a:ext cx="2885548" cy="2862754"/>
            </a:xfrm>
            <a:prstGeom prst="rect">
              <a:avLst/>
            </a:prstGeom>
            <a:noFill/>
            <a:ln w="19050" cap="flat" cmpd="sng">
              <a:solidFill>
                <a:srgbClr val="1F567A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-US" sz="1200" dirty="0" err="1">
                  <a:solidFill>
                    <a:srgbClr val="282828"/>
                  </a:solidFill>
                </a:rPr>
                <a:t>ReplicaSet</a:t>
              </a:r>
              <a:endParaRPr sz="1200" dirty="0">
                <a:solidFill>
                  <a:srgbClr val="282828"/>
                </a:solidFill>
              </a:endParaRPr>
            </a:p>
          </p:txBody>
        </p:sp>
        <p:pic>
          <p:nvPicPr>
            <p:cNvPr id="1066" name="Google Shape;1066;p94" descr="pod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85432" y="3127107"/>
              <a:ext cx="949637" cy="1001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7" name="Google Shape;1067;p9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07944" y="4220944"/>
              <a:ext cx="1104612" cy="11236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8" name="Google Shape;1068;p94" descr="po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9569" y="3585737"/>
            <a:ext cx="949637" cy="1001739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94"/>
          <p:cNvSpPr/>
          <p:nvPr/>
        </p:nvSpPr>
        <p:spPr>
          <a:xfrm>
            <a:off x="6239474" y="3697805"/>
            <a:ext cx="648431" cy="72761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1070" name="Google Shape;1070;p94"/>
          <p:cNvSpPr txBox="1"/>
          <p:nvPr/>
        </p:nvSpPr>
        <p:spPr>
          <a:xfrm>
            <a:off x="8977933" y="114564"/>
            <a:ext cx="2857656" cy="70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sz="1600" i="1" dirty="0">
                <a:solidFill>
                  <a:srgbClr val="1A1A1A"/>
                </a:solidFill>
                <a:highlight>
                  <a:schemeClr val="lt1"/>
                </a:highlight>
                <a:ea typeface="Helvetica Neue"/>
                <a:cs typeface="Helvetica Neue"/>
                <a:sym typeface="Helvetica Neue"/>
              </a:rPr>
              <a:t>Zero downtime</a:t>
            </a:r>
            <a:endParaRPr sz="1600" i="1" dirty="0">
              <a:solidFill>
                <a:srgbClr val="1A1A1A"/>
              </a:solidFill>
              <a:highlight>
                <a:schemeClr val="lt1"/>
              </a:highlight>
              <a:ea typeface="Helvetica Neue"/>
              <a:cs typeface="Helvetica Neue"/>
              <a:sym typeface="Helvetica Neue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sz="1600" i="1" dirty="0">
                <a:solidFill>
                  <a:srgbClr val="1A1A1A"/>
                </a:solidFill>
                <a:highlight>
                  <a:schemeClr val="lt1"/>
                </a:highlight>
                <a:ea typeface="Helvetica Neue"/>
                <a:cs typeface="Helvetica Neue"/>
                <a:sym typeface="Helvetica Neue"/>
              </a:rPr>
              <a:t>Failover mechanisms</a:t>
            </a:r>
            <a:endParaRPr sz="1600" i="1" dirty="0">
              <a:solidFill>
                <a:srgbClr val="1A1A1A"/>
              </a:solidFill>
              <a:highlight>
                <a:schemeClr val="lt1"/>
              </a:highlight>
              <a:ea typeface="Helvetica Neue"/>
              <a:cs typeface="Helvetica Neue"/>
              <a:sym typeface="Helvetica Neue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sz="1600" i="1" dirty="0">
                <a:solidFill>
                  <a:srgbClr val="1A1A1A"/>
                </a:solidFill>
                <a:highlight>
                  <a:schemeClr val="lt1"/>
                </a:highlight>
                <a:ea typeface="Helvetica Neue"/>
                <a:cs typeface="Helvetica Neue"/>
                <a:sym typeface="Helvetica Neue"/>
              </a:rPr>
              <a:t>Dynamic scalability</a:t>
            </a:r>
            <a:endParaRPr sz="1600" i="1" dirty="0">
              <a:solidFill>
                <a:srgbClr val="1A1A1A"/>
              </a:solidFill>
              <a:highlight>
                <a:schemeClr val="lt1"/>
              </a:highlight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5731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For specifications well</a:t>
            </a:r>
            <a:r>
              <a:rPr lang="en-US" sz="1600" dirty="0">
                <a:solidFill>
                  <a:srgbClr val="3E3E40"/>
                </a:solidFill>
              </a:rPr>
              <a:t> 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documented</a:t>
            </a:r>
            <a:r>
              <a:rPr lang="en-US" sz="1600" dirty="0">
                <a:solidFill>
                  <a:srgbClr val="000000"/>
                </a:solidFill>
              </a:rPr>
              <a:t>.</a:t>
            </a:r>
            <a:endParaRPr lang="en-US" sz="1600" dirty="0">
              <a:solidFill>
                <a:srgbClr val="3E3E40"/>
              </a:solidFill>
            </a:endParaRPr>
          </a:p>
        </p:txBody>
      </p:sp>
      <p:sp>
        <p:nvSpPr>
          <p:cNvPr id="14" name="Trapezoid 102">
            <a:extLst>
              <a:ext uri="{FF2B5EF4-FFF2-40B4-BE49-F238E27FC236}">
                <a16:creationId xmlns:a16="http://schemas.microsoft.com/office/drawing/2014/main" id="{987FD8E3-7741-D54E-BB7B-396810B9D6AE}"/>
              </a:ext>
            </a:extLst>
          </p:cNvPr>
          <p:cNvSpPr/>
          <p:nvPr/>
        </p:nvSpPr>
        <p:spPr bwMode="gray">
          <a:xfrm flipH="1">
            <a:off x="9840686" y="419282"/>
            <a:ext cx="2348138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799" b="1" dirty="0">
                <a:solidFill>
                  <a:schemeClr val="bg1"/>
                </a:solidFill>
              </a:rPr>
              <a:t>Replicaset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62F4B4-9064-6D42-8D4B-BFAF866A8A34}"/>
              </a:ext>
            </a:extLst>
          </p:cNvPr>
          <p:cNvSpPr/>
          <p:nvPr/>
        </p:nvSpPr>
        <p:spPr>
          <a:xfrm>
            <a:off x="579810" y="914278"/>
            <a:ext cx="3147460" cy="5276124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apiVersion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apps/v1</a:t>
            </a:r>
            <a:br>
              <a:rPr lang="es-ES" dirty="0">
                <a:latin typeface="Helvetica"/>
              </a:rPr>
            </a:b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kind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ReplicaSet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metadata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>
                <a:solidFill>
                  <a:srgbClr val="E06C75"/>
                </a:solidFill>
                <a:latin typeface="Helvetica"/>
                <a:cs typeface="Helvetica"/>
              </a:rPr>
              <a:t>name</a:t>
            </a:r>
            <a:r>
              <a:rPr lang="es-ES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nginx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namespace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default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spec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replicas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D19A66"/>
                </a:solidFill>
                <a:latin typeface="Helvetica"/>
                <a:cs typeface="Helvetica"/>
              </a:rPr>
              <a:t>2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selector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matchLabels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app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nginx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template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metadata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labels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  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app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nginx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spec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containers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    -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image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bitnami/nginx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    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nginx</a:t>
            </a:r>
            <a:br>
              <a:rPr lang="es-ES" dirty="0">
                <a:latin typeface="Helvetica" pitchFamily="2" charset="0"/>
              </a:rPr>
            </a:br>
            <a:endParaRPr lang="es-ES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endParaRPr lang="es-ES" dirty="0">
              <a:solidFill>
                <a:srgbClr val="E06C75"/>
              </a:solidFill>
              <a:latin typeface="Helvetica" pitchFamily="2" charset="0"/>
            </a:endParaRPr>
          </a:p>
          <a:p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  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endParaRPr lang="es-ES" dirty="0">
              <a:solidFill>
                <a:srgbClr val="E06C75"/>
              </a:solidFill>
              <a:latin typeface="Helvetica" pitchFamily="2" charset="0"/>
            </a:endParaRPr>
          </a:p>
          <a:p>
            <a:br>
              <a:rPr lang="es-ES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0" name="Google Shape;1186;p114">
            <a:extLst>
              <a:ext uri="{FF2B5EF4-FFF2-40B4-BE49-F238E27FC236}">
                <a16:creationId xmlns:a16="http://schemas.microsoft.com/office/drawing/2014/main" id="{300C126C-AC7C-914A-AAC1-6D67917047AB}"/>
              </a:ext>
            </a:extLst>
          </p:cNvPr>
          <p:cNvSpPr txBox="1"/>
          <p:nvPr/>
        </p:nvSpPr>
        <p:spPr>
          <a:xfrm>
            <a:off x="4100200" y="2729436"/>
            <a:ext cx="3623854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en-US" sz="16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Try to scale it and watch: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282C33"/>
              </a:solidFill>
            </a:endParaRPr>
          </a:p>
        </p:txBody>
      </p:sp>
      <p:sp>
        <p:nvSpPr>
          <p:cNvPr id="11" name="Google Shape;1187;p114">
            <a:extLst>
              <a:ext uri="{FF2B5EF4-FFF2-40B4-BE49-F238E27FC236}">
                <a16:creationId xmlns:a16="http://schemas.microsoft.com/office/drawing/2014/main" id="{EC79F9E7-4F1F-C242-9F07-A0FFB9F3F035}"/>
              </a:ext>
            </a:extLst>
          </p:cNvPr>
          <p:cNvSpPr txBox="1"/>
          <p:nvPr/>
        </p:nvSpPr>
        <p:spPr>
          <a:xfrm>
            <a:off x="4102074" y="1183893"/>
            <a:ext cx="3290608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82C33"/>
                </a:solidFill>
                <a:ea typeface="Calibri"/>
                <a:cs typeface="Calibri"/>
                <a:sym typeface="Calibri"/>
              </a:rPr>
              <a:t>Create a replicaset:</a:t>
            </a:r>
            <a:endParaRPr sz="1600" dirty="0">
              <a:solidFill>
                <a:srgbClr val="282C33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40F98EA-D447-6941-90DB-116896F2E3E7}"/>
              </a:ext>
            </a:extLst>
          </p:cNvPr>
          <p:cNvSpPr/>
          <p:nvPr/>
        </p:nvSpPr>
        <p:spPr>
          <a:xfrm>
            <a:off x="4145617" y="1672976"/>
            <a:ext cx="3290608" cy="55797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create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-f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rs.yaml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600" dirty="0">
              <a:solidFill>
                <a:srgbClr val="ABB2BF"/>
              </a:solidFill>
              <a:latin typeface="Helvetica" pitchFamily="2" charset="0"/>
            </a:endParaRPr>
          </a:p>
          <a:p>
            <a:endParaRPr lang="es-ES" sz="1600" dirty="0">
              <a:solidFill>
                <a:srgbClr val="5FAAE9"/>
              </a:solidFill>
              <a:latin typeface="Helvetica" pitchFamily="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AE3D88B-5933-064D-B8D8-926CDE536A92}"/>
              </a:ext>
            </a:extLst>
          </p:cNvPr>
          <p:cNvSpPr/>
          <p:nvPr/>
        </p:nvSpPr>
        <p:spPr>
          <a:xfrm>
            <a:off x="4100200" y="3429000"/>
            <a:ext cx="3623854" cy="1047206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scale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rs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nginx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--replicas=5 </a:t>
            </a:r>
            <a:br>
              <a:rPr lang="es-ES" sz="1600" dirty="0">
                <a:solidFill>
                  <a:srgbClr val="D19A66"/>
                </a:solidFill>
                <a:latin typeface="Helvetica" pitchFamily="2" charset="0"/>
              </a:rPr>
            </a:br>
            <a:r>
              <a:rPr lang="es-ES" sz="1600" dirty="0" err="1">
                <a:solidFill>
                  <a:srgbClr val="61AFEF"/>
                </a:solidFill>
                <a:latin typeface="Helvetica" pitchFamily="2" charset="0"/>
              </a:rPr>
              <a:t>replicaset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"nginx"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scaled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get pods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600" dirty="0" err="1">
                <a:solidFill>
                  <a:srgbClr val="D19A66"/>
                </a:solidFill>
                <a:latin typeface="Helvetica" pitchFamily="2" charset="0"/>
              </a:rPr>
              <a:t>watch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D19A66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600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31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Basic Objects: Deployment</a:t>
            </a:r>
            <a:endParaRPr/>
          </a:p>
        </p:txBody>
      </p:sp>
      <p:sp>
        <p:nvSpPr>
          <p:cNvPr id="1092" name="Google Shape;1092;p96"/>
          <p:cNvSpPr txBox="1"/>
          <p:nvPr/>
        </p:nvSpPr>
        <p:spPr>
          <a:xfrm>
            <a:off x="406280" y="1101205"/>
            <a:ext cx="8180269" cy="403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>
              <a:spcBef>
                <a:spcPts val="1200"/>
              </a:spcBef>
              <a:buClr>
                <a:schemeClr val="bg2">
                  <a:lumMod val="75000"/>
                </a:schemeClr>
              </a:buClr>
            </a:pPr>
            <a:r>
              <a:rPr lang="en-US" sz="2400" u="sng" dirty="0">
                <a:solidFill>
                  <a:schemeClr val="hlink"/>
                </a:solidFill>
                <a:ea typeface="Helvetica Neue"/>
                <a:cs typeface="Calibri" panose="020F0502020204030204" pitchFamily="34" charset="0"/>
                <a:sym typeface="Helvetica Neue"/>
                <a:hlinkClick r:id="rId3"/>
              </a:rPr>
              <a:t>Deployment</a:t>
            </a:r>
            <a:r>
              <a:rPr lang="en-US" sz="24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 is a higher-level concept that manages </a:t>
            </a:r>
            <a:r>
              <a:rPr lang="en-US" sz="2400" dirty="0" err="1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ReplicaSets</a:t>
            </a:r>
            <a:r>
              <a:rPr lang="en-US" sz="24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. It allows several management operations like:</a:t>
            </a:r>
            <a:endParaRPr sz="2400" dirty="0">
              <a:solidFill>
                <a:srgbClr val="3E3E40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42797">
              <a:lnSpc>
                <a:spcPct val="115000"/>
              </a:lnSpc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Font typeface="Helvetica Neue"/>
              <a:buChar char="•"/>
            </a:pPr>
            <a:r>
              <a:rPr lang="en-US" sz="24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Replica management</a:t>
            </a:r>
            <a:endParaRPr sz="2400" dirty="0">
              <a:solidFill>
                <a:srgbClr val="3E3E40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42797">
              <a:lnSpc>
                <a:spcPct val="115000"/>
              </a:lnSpc>
              <a:buClr>
                <a:schemeClr val="bg2">
                  <a:lumMod val="75000"/>
                </a:schemeClr>
              </a:buClr>
              <a:buSzPts val="1800"/>
              <a:buFont typeface="Helvetica Neue"/>
              <a:buChar char="•"/>
            </a:pPr>
            <a:r>
              <a:rPr lang="en-US" sz="24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Pod scaling</a:t>
            </a:r>
            <a:endParaRPr sz="2400" dirty="0">
              <a:solidFill>
                <a:srgbClr val="3E3E40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42797">
              <a:lnSpc>
                <a:spcPct val="115000"/>
              </a:lnSpc>
              <a:buClr>
                <a:schemeClr val="bg2">
                  <a:lumMod val="75000"/>
                </a:schemeClr>
              </a:buClr>
              <a:buSzPts val="1800"/>
              <a:buFont typeface="Helvetica Neue"/>
              <a:buChar char="•"/>
            </a:pPr>
            <a:r>
              <a:rPr lang="en-US" sz="24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Rolling updates</a:t>
            </a:r>
            <a:endParaRPr sz="2400" dirty="0">
              <a:solidFill>
                <a:srgbClr val="3E3E40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42797">
              <a:lnSpc>
                <a:spcPct val="115000"/>
              </a:lnSpc>
              <a:buClr>
                <a:schemeClr val="bg2">
                  <a:lumMod val="75000"/>
                </a:schemeClr>
              </a:buClr>
              <a:buSzPts val="1800"/>
              <a:buFont typeface="Helvetica Neue"/>
              <a:buChar char="•"/>
            </a:pPr>
            <a:r>
              <a:rPr lang="en-US" sz="24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Rollback to a previous version</a:t>
            </a:r>
            <a:endParaRPr sz="2400" dirty="0">
              <a:solidFill>
                <a:srgbClr val="3E3E40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42797">
              <a:lnSpc>
                <a:spcPct val="115000"/>
              </a:lnSpc>
              <a:buClr>
                <a:schemeClr val="bg2">
                  <a:lumMod val="75000"/>
                </a:schemeClr>
              </a:buClr>
              <a:buSzPts val="1800"/>
              <a:buFont typeface="Helvetica Neue"/>
              <a:buChar char="•"/>
            </a:pPr>
            <a:r>
              <a:rPr lang="en-US" sz="24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Clean-up policies</a:t>
            </a:r>
            <a:endParaRPr sz="2400" dirty="0">
              <a:solidFill>
                <a:srgbClr val="3E3E40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endParaRPr sz="2400" dirty="0">
              <a:cs typeface="Calibri" panose="020F0502020204030204" pitchFamily="34" charset="0"/>
            </a:endParaRPr>
          </a:p>
        </p:txBody>
      </p:sp>
      <p:sp>
        <p:nvSpPr>
          <p:cNvPr id="1094" name="Google Shape;1094;p96"/>
          <p:cNvSpPr/>
          <p:nvPr/>
        </p:nvSpPr>
        <p:spPr>
          <a:xfrm>
            <a:off x="8907224" y="2639713"/>
            <a:ext cx="2421569" cy="3308738"/>
          </a:xfrm>
          <a:prstGeom prst="rect">
            <a:avLst/>
          </a:prstGeom>
          <a:noFill/>
          <a:ln w="19050" cap="flat" cmpd="sng">
            <a:solidFill>
              <a:srgbClr val="1F567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200" dirty="0" err="1"/>
              <a:t>ReplicaSet</a:t>
            </a:r>
            <a:endParaRPr sz="1200" dirty="0"/>
          </a:p>
        </p:txBody>
      </p:sp>
      <p:pic>
        <p:nvPicPr>
          <p:cNvPr id="1095" name="Google Shape;1095;p96" descr="po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4624" y="3185084"/>
            <a:ext cx="1238134" cy="115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96" descr="po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4624" y="4467045"/>
            <a:ext cx="1238134" cy="115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96"/>
          <p:cNvSpPr/>
          <p:nvPr/>
        </p:nvSpPr>
        <p:spPr>
          <a:xfrm>
            <a:off x="8498051" y="1964456"/>
            <a:ext cx="3151279" cy="425469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F56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t>Deployment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8" name="Google Shape;1098;p96"/>
          <p:cNvSpPr txBox="1"/>
          <p:nvPr/>
        </p:nvSpPr>
        <p:spPr>
          <a:xfrm>
            <a:off x="8586415" y="323397"/>
            <a:ext cx="2847884" cy="105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sz="1799" i="1">
                <a:solidFill>
                  <a:srgbClr val="1A1A1A"/>
                </a:solidFill>
                <a:highlight>
                  <a:schemeClr val="lt1"/>
                </a:highlight>
                <a:ea typeface="Helvetica Neue"/>
                <a:cs typeface="Helvetica Neue"/>
                <a:sym typeface="Helvetica Neue"/>
              </a:rPr>
              <a:t>Rolling updates</a:t>
            </a:r>
            <a:endParaRPr sz="1799" i="1">
              <a:solidFill>
                <a:srgbClr val="1A1A1A"/>
              </a:solidFill>
              <a:highlight>
                <a:schemeClr val="lt1"/>
              </a:highlight>
              <a:ea typeface="Helvetica Neue"/>
              <a:cs typeface="Helvetica Neue"/>
              <a:sym typeface="Helvetica Neue"/>
            </a:endParaRPr>
          </a:p>
          <a:p>
            <a:pPr marL="457063" indent="-317405">
              <a:buClr>
                <a:schemeClr val="bg2">
                  <a:lumMod val="75000"/>
                </a:schemeClr>
              </a:buClr>
              <a:buSzPts val="1400"/>
              <a:buFont typeface="Helvetica Neue"/>
              <a:buChar char="●"/>
            </a:pPr>
            <a:r>
              <a:rPr lang="en-US" sz="1799" i="1">
                <a:solidFill>
                  <a:srgbClr val="1A1A1A"/>
                </a:solidFill>
                <a:highlight>
                  <a:schemeClr val="lt1"/>
                </a:highlight>
                <a:ea typeface="Helvetica Neue"/>
                <a:cs typeface="Helvetica Neue"/>
                <a:sym typeface="Helvetica Neue"/>
              </a:rPr>
              <a:t>Automatic deployments</a:t>
            </a: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55736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For specifications well</a:t>
            </a:r>
            <a:r>
              <a:rPr lang="en-US" sz="1600" dirty="0">
                <a:solidFill>
                  <a:srgbClr val="3E3E40"/>
                </a:solidFill>
              </a:rPr>
              <a:t> 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documented</a:t>
            </a:r>
            <a:r>
              <a:rPr lang="en-US" sz="1600" dirty="0">
                <a:solidFill>
                  <a:srgbClr val="000000"/>
                </a:solidFill>
              </a:rPr>
              <a:t>.</a:t>
            </a:r>
            <a:endParaRPr lang="en-US" sz="1600" dirty="0">
              <a:solidFill>
                <a:srgbClr val="3E3E40"/>
              </a:solidFill>
            </a:endParaRPr>
          </a:p>
        </p:txBody>
      </p:sp>
      <p:sp>
        <p:nvSpPr>
          <p:cNvPr id="14" name="Trapezoid 102">
            <a:extLst>
              <a:ext uri="{FF2B5EF4-FFF2-40B4-BE49-F238E27FC236}">
                <a16:creationId xmlns:a16="http://schemas.microsoft.com/office/drawing/2014/main" id="{987FD8E3-7741-D54E-BB7B-396810B9D6AE}"/>
              </a:ext>
            </a:extLst>
          </p:cNvPr>
          <p:cNvSpPr/>
          <p:nvPr/>
        </p:nvSpPr>
        <p:spPr bwMode="gray">
          <a:xfrm flipH="1">
            <a:off x="9840686" y="419282"/>
            <a:ext cx="2348138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799" b="1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62F4B4-9064-6D42-8D4B-BFAF866A8A34}"/>
              </a:ext>
            </a:extLst>
          </p:cNvPr>
          <p:cNvSpPr/>
          <p:nvPr/>
        </p:nvSpPr>
        <p:spPr>
          <a:xfrm>
            <a:off x="579810" y="914277"/>
            <a:ext cx="3391550" cy="5382019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apiVersion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/>
                <a:cs typeface="Helvetica"/>
              </a:rPr>
              <a:t>apps/v1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kind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/>
                <a:cs typeface="Helvetica"/>
              </a:rPr>
              <a:t>Deployment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metadata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name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/>
                <a:cs typeface="Helvetica"/>
              </a:rPr>
              <a:t>nginx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namespace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/>
                <a:cs typeface="Helvetica"/>
              </a:rPr>
              <a:t>default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spec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replicas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sz="1400" dirty="0">
                <a:solidFill>
                  <a:srgbClr val="D19A66"/>
                </a:solidFill>
                <a:latin typeface="Helvetica"/>
                <a:cs typeface="Helvetica"/>
              </a:rPr>
              <a:t>2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revisionHistoryLimit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sz="1400" dirty="0">
                <a:solidFill>
                  <a:srgbClr val="D19A66"/>
                </a:solidFill>
                <a:latin typeface="Helvetica"/>
                <a:cs typeface="Helvetica"/>
              </a:rPr>
              <a:t>2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strategy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    </a:t>
            </a: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type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/>
                <a:cs typeface="Helvetica"/>
              </a:rPr>
              <a:t>RollingUpdate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selector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    </a:t>
            </a: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matchLabels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      </a:t>
            </a: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app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/>
                <a:cs typeface="Helvetica"/>
              </a:rPr>
              <a:t>nginx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template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    </a:t>
            </a: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metadata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      </a:t>
            </a: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labels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        </a:t>
            </a: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app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/>
                <a:cs typeface="Helvetica"/>
              </a:rPr>
              <a:t>nginx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    </a:t>
            </a: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spec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      </a:t>
            </a: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containers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        - </a:t>
            </a: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image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/>
                <a:cs typeface="Helvetica"/>
              </a:rPr>
              <a:t>bitnami/nginx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          </a:t>
            </a: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name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/>
                <a:cs typeface="Helvetica"/>
              </a:rPr>
              <a:t>nginx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          </a:t>
            </a: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ports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            - </a:t>
            </a: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name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sz="1400">
                <a:solidFill>
                  <a:srgbClr val="98C379"/>
                </a:solidFill>
                <a:latin typeface="Helvetica"/>
                <a:cs typeface="Helvetica"/>
              </a:rPr>
              <a:t>http</a:t>
            </a:r>
            <a:br>
              <a:rPr lang="es-ES" sz="1400" dirty="0"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              </a:t>
            </a:r>
            <a:r>
              <a:rPr lang="es-ES" sz="1400" dirty="0">
                <a:solidFill>
                  <a:srgbClr val="E06C75"/>
                </a:solidFill>
                <a:latin typeface="Helvetica"/>
                <a:cs typeface="Helvetica"/>
              </a:rPr>
              <a:t>containerPort</a:t>
            </a:r>
            <a:r>
              <a:rPr lang="es-ES" sz="1400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sz="1400" dirty="0">
                <a:solidFill>
                  <a:srgbClr val="D19A66"/>
                </a:solidFill>
                <a:latin typeface="Helvetica"/>
                <a:cs typeface="Helvetica"/>
              </a:rPr>
              <a:t>8080</a:t>
            </a:r>
            <a:br>
              <a:rPr lang="es-ES" dirty="0">
                <a:latin typeface="Helvetica" pitchFamily="2" charset="0"/>
              </a:rPr>
            </a:br>
            <a:endParaRPr lang="es-ES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endParaRPr lang="es-ES" dirty="0">
              <a:solidFill>
                <a:srgbClr val="E06C75"/>
              </a:solidFill>
              <a:latin typeface="Helvetica" pitchFamily="2" charset="0"/>
            </a:endParaRPr>
          </a:p>
          <a:p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  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endParaRPr lang="es-ES" dirty="0">
              <a:solidFill>
                <a:srgbClr val="E06C75"/>
              </a:solidFill>
              <a:latin typeface="Helvetica" pitchFamily="2" charset="0"/>
            </a:endParaRPr>
          </a:p>
          <a:p>
            <a:br>
              <a:rPr lang="es-ES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1" name="Google Shape;1187;p114">
            <a:extLst>
              <a:ext uri="{FF2B5EF4-FFF2-40B4-BE49-F238E27FC236}">
                <a16:creationId xmlns:a16="http://schemas.microsoft.com/office/drawing/2014/main" id="{EC79F9E7-4F1F-C242-9F07-A0FFB9F3F035}"/>
              </a:ext>
            </a:extLst>
          </p:cNvPr>
          <p:cNvSpPr txBox="1"/>
          <p:nvPr/>
        </p:nvSpPr>
        <p:spPr>
          <a:xfrm>
            <a:off x="4302372" y="2873356"/>
            <a:ext cx="3290608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82C33"/>
                </a:solidFill>
                <a:ea typeface="Calibri"/>
                <a:cs typeface="Calibri"/>
                <a:sym typeface="Calibri"/>
              </a:rPr>
              <a:t>Create a deployment:</a:t>
            </a:r>
            <a:endParaRPr sz="1600" dirty="0">
              <a:solidFill>
                <a:srgbClr val="282C33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40F98EA-D447-6941-90DB-116896F2E3E7}"/>
              </a:ext>
            </a:extLst>
          </p:cNvPr>
          <p:cNvSpPr/>
          <p:nvPr/>
        </p:nvSpPr>
        <p:spPr>
          <a:xfrm>
            <a:off x="4345915" y="3362439"/>
            <a:ext cx="3909811" cy="55797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create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-f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deployment.yaml</a:t>
            </a:r>
          </a:p>
        </p:txBody>
      </p:sp>
    </p:spTree>
    <p:extLst>
      <p:ext uri="{BB962C8B-B14F-4D97-AF65-F5344CB8AC3E}">
        <p14:creationId xmlns:p14="http://schemas.microsoft.com/office/powerpoint/2010/main" val="318069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/>
              <a:t>Scaling and Rolling Update of Deployments </a:t>
            </a:r>
            <a:endParaRPr/>
          </a:p>
        </p:txBody>
      </p:sp>
      <p:sp>
        <p:nvSpPr>
          <p:cNvPr id="1118" name="Google Shape;1118;p98"/>
          <p:cNvSpPr txBox="1"/>
          <p:nvPr/>
        </p:nvSpPr>
        <p:spPr>
          <a:xfrm>
            <a:off x="495171" y="848206"/>
            <a:ext cx="11010132" cy="4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Just like </a:t>
            </a:r>
            <a:r>
              <a:rPr lang="en-US" i="1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RS</a:t>
            </a:r>
            <a:r>
              <a:rPr lang="en-US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, </a:t>
            </a:r>
            <a:r>
              <a:rPr lang="en-US" i="1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Deployments</a:t>
            </a:r>
            <a:r>
              <a:rPr lang="en-US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 can be scaled:</a:t>
            </a:r>
            <a:endParaRPr dirty="0"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119" name="Google Shape;1119;p98"/>
          <p:cNvSpPr txBox="1"/>
          <p:nvPr/>
        </p:nvSpPr>
        <p:spPr>
          <a:xfrm>
            <a:off x="495171" y="2557977"/>
            <a:ext cx="10240558" cy="4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What if you want to update all your Pods to a specific image version? </a:t>
            </a:r>
            <a:endParaRPr dirty="0"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120" name="Google Shape;1120;p98"/>
          <p:cNvSpPr txBox="1"/>
          <p:nvPr/>
        </p:nvSpPr>
        <p:spPr>
          <a:xfrm>
            <a:off x="495171" y="3632501"/>
            <a:ext cx="11010132" cy="4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Watch the RS and the Pods:</a:t>
            </a:r>
            <a:endParaRPr dirty="0"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121" name="Google Shape;1121;p98"/>
          <p:cNvSpPr txBox="1"/>
          <p:nvPr/>
        </p:nvSpPr>
        <p:spPr>
          <a:xfrm>
            <a:off x="495171" y="5620918"/>
            <a:ext cx="2724790" cy="4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You can also use:</a:t>
            </a:r>
            <a:endParaRPr dirty="0"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B7AB79F-2C7B-0646-8ADE-3513E3E89F0C}"/>
              </a:ext>
            </a:extLst>
          </p:cNvPr>
          <p:cNvSpPr/>
          <p:nvPr/>
        </p:nvSpPr>
        <p:spPr>
          <a:xfrm>
            <a:off x="579809" y="3225499"/>
            <a:ext cx="7572204" cy="55797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5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5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 set image deployment nginx nginx=bitnami/nginx:1.16.0-r60 </a:t>
            </a:r>
            <a:r>
              <a:rPr lang="es-ES" sz="1500" dirty="0">
                <a:solidFill>
                  <a:srgbClr val="D19A66"/>
                </a:solidFill>
                <a:latin typeface="Helvetica" pitchFamily="2" charset="0"/>
              </a:rPr>
              <a:t>--all</a:t>
            </a:r>
            <a:endParaRPr lang="es-ES" sz="15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245CEA0-6D0A-B347-A212-3AE995693FF1}"/>
              </a:ext>
            </a:extLst>
          </p:cNvPr>
          <p:cNvSpPr/>
          <p:nvPr/>
        </p:nvSpPr>
        <p:spPr>
          <a:xfrm>
            <a:off x="579809" y="1307752"/>
            <a:ext cx="7501745" cy="140932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5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5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 scale deployment nginx </a:t>
            </a:r>
            <a:r>
              <a:rPr lang="es-ES" sz="1500" dirty="0">
                <a:solidFill>
                  <a:srgbClr val="D19A66"/>
                </a:solidFill>
                <a:latin typeface="Helvetica" pitchFamily="2" charset="0"/>
              </a:rPr>
              <a:t>--replicas=4 </a:t>
            </a:r>
            <a:br>
              <a:rPr lang="es-ES" sz="1500" dirty="0">
                <a:solidFill>
                  <a:srgbClr val="D19A66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61AFEF"/>
                </a:solidFill>
                <a:latin typeface="Helvetica" pitchFamily="2" charset="0"/>
              </a:rPr>
              <a:t>deployment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"nginx"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500" dirty="0">
                <a:solidFill>
                  <a:srgbClr val="5FAAE9"/>
                </a:solidFill>
                <a:latin typeface="Helvetica" pitchFamily="2" charset="0"/>
              </a:rPr>
              <a:t>scaled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5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 get deployments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5FAAE9"/>
                </a:solidFill>
                <a:latin typeface="Helvetica" pitchFamily="2" charset="0"/>
              </a:rPr>
              <a:t>NAME  DESIRED CURRENT UP-TO-DATE AVAILABLE AGE </a:t>
            </a:r>
            <a:br>
              <a:rPr lang="es-ES" sz="1500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5FAAE9"/>
                </a:solidFill>
                <a:latin typeface="Helvetica" pitchFamily="2" charset="0"/>
              </a:rPr>
              <a:t>nginx    4               4                 4                    1                  12m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209E0C1-EB49-FD49-9EF7-702DBA659980}"/>
              </a:ext>
            </a:extLst>
          </p:cNvPr>
          <p:cNvSpPr/>
          <p:nvPr/>
        </p:nvSpPr>
        <p:spPr>
          <a:xfrm>
            <a:off x="579808" y="4214639"/>
            <a:ext cx="7501745" cy="1237866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5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5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 get </a:t>
            </a:r>
            <a:r>
              <a:rPr lang="es-ES" sz="1500" dirty="0" err="1">
                <a:solidFill>
                  <a:srgbClr val="ABB2BF"/>
                </a:solidFill>
                <a:latin typeface="Helvetica" pitchFamily="2" charset="0"/>
              </a:rPr>
              <a:t>rs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5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500" dirty="0" err="1">
                <a:solidFill>
                  <a:srgbClr val="D19A66"/>
                </a:solidFill>
                <a:latin typeface="Helvetica" pitchFamily="2" charset="0"/>
              </a:rPr>
              <a:t>watch</a:t>
            </a:r>
            <a:r>
              <a:rPr lang="es-ES" sz="1500" dirty="0">
                <a:solidFill>
                  <a:srgbClr val="D19A66"/>
                </a:solidFill>
                <a:latin typeface="Helvetica" pitchFamily="2" charset="0"/>
              </a:rPr>
              <a:t> </a:t>
            </a:r>
            <a:br>
              <a:rPr lang="es-ES" sz="1500" dirty="0">
                <a:solidFill>
                  <a:srgbClr val="D19A66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5FAAE9"/>
                </a:solidFill>
                <a:latin typeface="Helvetica" pitchFamily="2" charset="0"/>
              </a:rPr>
              <a:t>NAME                      DESIRED  CURRENT  AGE </a:t>
            </a:r>
            <a:br>
              <a:rPr lang="es-ES" sz="1500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5FAAE9"/>
                </a:solidFill>
                <a:latin typeface="Helvetica" pitchFamily="2" charset="0"/>
              </a:rPr>
              <a:t>nginx-2529595191   0               0                  3m </a:t>
            </a:r>
            <a:br>
              <a:rPr lang="es-ES" sz="1500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5FAAE9"/>
                </a:solidFill>
                <a:latin typeface="Helvetica" pitchFamily="2" charset="0"/>
              </a:rPr>
              <a:t>nginx-3771699605   4               4                  46s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EBDA36-551F-1546-B686-E14E10C287DB}"/>
              </a:ext>
            </a:extLst>
          </p:cNvPr>
          <p:cNvSpPr/>
          <p:nvPr/>
        </p:nvSpPr>
        <p:spPr>
          <a:xfrm>
            <a:off x="2761306" y="5753817"/>
            <a:ext cx="5320247" cy="534808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5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5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 edit deployment nginx </a:t>
            </a:r>
          </a:p>
        </p:txBody>
      </p:sp>
    </p:spTree>
    <p:extLst>
      <p:ext uri="{BB962C8B-B14F-4D97-AF65-F5344CB8AC3E}">
        <p14:creationId xmlns:p14="http://schemas.microsoft.com/office/powerpoint/2010/main" val="147484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9"/>
          <p:cNvSpPr txBox="1">
            <a:spLocks noGrp="1"/>
          </p:cNvSpPr>
          <p:nvPr>
            <p:ph type="title"/>
          </p:nvPr>
        </p:nvSpPr>
        <p:spPr>
          <a:xfrm>
            <a:off x="529010" y="378885"/>
            <a:ext cx="11001004" cy="381000"/>
          </a:xfrm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 dirty="0"/>
              <a:t>Deployments Rollback</a:t>
            </a:r>
            <a:endParaRPr dirty="0"/>
          </a:p>
        </p:txBody>
      </p:sp>
      <p:sp>
        <p:nvSpPr>
          <p:cNvPr id="1133" name="Google Shape;1133;p99"/>
          <p:cNvSpPr txBox="1"/>
          <p:nvPr/>
        </p:nvSpPr>
        <p:spPr>
          <a:xfrm>
            <a:off x="519882" y="1193222"/>
            <a:ext cx="11010132" cy="4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2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When you create a deployment you can record your changes in annotations:</a:t>
            </a:r>
            <a:endParaRPr sz="2200" dirty="0">
              <a:solidFill>
                <a:srgbClr val="3E3E40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D2ABCE-A947-7445-AD8C-148F5389C9EB}"/>
              </a:ext>
            </a:extLst>
          </p:cNvPr>
          <p:cNvSpPr/>
          <p:nvPr/>
        </p:nvSpPr>
        <p:spPr>
          <a:xfrm>
            <a:off x="579809" y="2026504"/>
            <a:ext cx="7501745" cy="821199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BE5046"/>
                </a:solidFill>
                <a:latin typeface="Helvetica"/>
                <a:cs typeface="Helvetica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/>
                <a:cs typeface="Helvetica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/>
                <a:cs typeface="Helvetica"/>
              </a:rPr>
              <a:t>kubectl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 run dokuwiki </a:t>
            </a:r>
            <a:r>
              <a:rPr lang="es-ES" sz="1600" dirty="0">
                <a:solidFill>
                  <a:srgbClr val="D19A66"/>
                </a:solidFill>
                <a:latin typeface="Helvetica"/>
                <a:cs typeface="Helvetica"/>
              </a:rPr>
              <a:t>--image=bitnami/dokuwiki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 </a:t>
            </a:r>
            <a:r>
              <a:rPr lang="es-ES" sz="1600">
                <a:solidFill>
                  <a:srgbClr val="D19A66"/>
                </a:solidFill>
                <a:latin typeface="Helvetica"/>
                <a:cs typeface="Helvetica"/>
              </a:rPr>
              <a:t>--record</a:t>
            </a:r>
            <a:br>
              <a:rPr lang="es-ES" sz="1600" dirty="0">
                <a:latin typeface="Helvetica" pitchFamily="2" charset="0"/>
              </a:rPr>
            </a:br>
            <a:r>
              <a:rPr lang="es-ES" sz="1600">
                <a:solidFill>
                  <a:srgbClr val="BE5046"/>
                </a:solidFill>
                <a:latin typeface="Helvetica"/>
                <a:cs typeface="Helvetica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/>
                <a:cs typeface="Helvetica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/>
                <a:cs typeface="Helvetica"/>
              </a:rPr>
              <a:t>kubectl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 get deployments dokuwiki </a:t>
            </a:r>
            <a:r>
              <a:rPr lang="es-ES" sz="1600" dirty="0">
                <a:solidFill>
                  <a:srgbClr val="D19A66"/>
                </a:solidFill>
                <a:latin typeface="Helvetica"/>
                <a:cs typeface="Helvetica"/>
              </a:rPr>
              <a:t>-o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 yaml </a:t>
            </a:r>
            <a:br>
              <a:rPr lang="es-ES" sz="1600" dirty="0"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br>
              <a:rPr lang="es-ES" sz="1600" dirty="0">
                <a:latin typeface="Helvetica" pitchFamily="2" charset="0"/>
              </a:rPr>
            </a:br>
            <a:endParaRPr lang="es-ES" sz="1600" dirty="0">
              <a:solidFill>
                <a:srgbClr val="ABB2BF"/>
              </a:solidFill>
              <a:latin typeface="Helvetica" pitchFamily="2" charset="0"/>
            </a:endParaRPr>
          </a:p>
          <a:p>
            <a:endParaRPr lang="es-ES" sz="1500" dirty="0">
              <a:solidFill>
                <a:srgbClr val="5FAAE9"/>
              </a:solidFill>
              <a:latin typeface="Helvetica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1D3BC7-1566-5A42-A430-D55464532ED3}"/>
              </a:ext>
            </a:extLst>
          </p:cNvPr>
          <p:cNvSpPr/>
          <p:nvPr/>
        </p:nvSpPr>
        <p:spPr>
          <a:xfrm>
            <a:off x="579809" y="3228703"/>
            <a:ext cx="9461174" cy="140932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metadata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annotations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deployment.kubernetes.io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/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revision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"1"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kubernetes.io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/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change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-cause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kubectl run dokuwiki --image=bitnami/dokuwiki --record=true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endParaRPr lang="es-ES" sz="1600" dirty="0">
              <a:solidFill>
                <a:srgbClr val="E06C75"/>
              </a:solidFill>
              <a:latin typeface="Helvetica" pitchFamily="2" charset="0"/>
            </a:endParaRPr>
          </a:p>
          <a:p>
            <a:endParaRPr lang="es-ES" sz="1500" dirty="0">
              <a:solidFill>
                <a:srgbClr val="5FAAE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94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1700794"/>
            <a:ext cx="6427626" cy="122936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732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9"/>
          <p:cNvSpPr txBox="1">
            <a:spLocks noGrp="1"/>
          </p:cNvSpPr>
          <p:nvPr>
            <p:ph type="title"/>
          </p:nvPr>
        </p:nvSpPr>
        <p:spPr>
          <a:xfrm>
            <a:off x="529010" y="378885"/>
            <a:ext cx="11001004" cy="381000"/>
          </a:xfrm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 dirty="0"/>
              <a:t>Deployments Rollback</a:t>
            </a:r>
            <a:endParaRPr dirty="0"/>
          </a:p>
        </p:txBody>
      </p:sp>
      <p:sp>
        <p:nvSpPr>
          <p:cNvPr id="1134" name="Google Shape;1134;p99"/>
          <p:cNvSpPr txBox="1"/>
          <p:nvPr/>
        </p:nvSpPr>
        <p:spPr>
          <a:xfrm>
            <a:off x="495170" y="980087"/>
            <a:ext cx="11060519" cy="5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Now do an update and check the status. You will see that the Pod failed. You can now roll back. </a:t>
            </a:r>
            <a:endParaRPr sz="22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>
              <a:spcBef>
                <a:spcPts val="1200"/>
              </a:spcBef>
            </a:pPr>
            <a:endParaRPr sz="2200" dirty="0">
              <a:solidFill>
                <a:srgbClr val="3E3E40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3FA1132-3144-B847-A209-2EB6CD5E4593}"/>
              </a:ext>
            </a:extLst>
          </p:cNvPr>
          <p:cNvSpPr/>
          <p:nvPr/>
        </p:nvSpPr>
        <p:spPr>
          <a:xfrm>
            <a:off x="623351" y="2151017"/>
            <a:ext cx="10506203" cy="3553097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set image deployment/dokuwiki dokuwiki=bitnami/dokuwiki:09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--all </a:t>
            </a:r>
            <a:br>
              <a:rPr lang="es-ES" sz="1600" dirty="0">
                <a:solidFill>
                  <a:srgbClr val="D19A66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rollout history deployment/dokuwiki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deployments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"dokuwiki"</a:t>
            </a: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: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REVISION  CHANGE-CAUSE </a:t>
            </a:r>
            <a:br>
              <a:rPr lang="es-ES" sz="1600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1                 kubectl run dokuwiki --image=bitnami/dokuwiki:09 --record=true </a:t>
            </a:r>
            <a:br>
              <a:rPr lang="es-ES" sz="1600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2                 kubectl set image deployment/dokuwiki dokuwiki=bitnami/dokuwiki:09:09 --all=true </a:t>
            </a:r>
            <a:br>
              <a:rPr lang="es-ES" sz="1600" dirty="0">
                <a:solidFill>
                  <a:srgbClr val="D19A66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get pods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NAME                                   READY  STATUS                 RESTARTS  AGE </a:t>
            </a:r>
            <a:br>
              <a:rPr lang="es-ES" sz="1600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dokuwiki-2141819201-tcths  0/1         ImagePullBackOff  0                  1m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rollout undo deployment/dokuwiki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get pods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NAME                                    READY  STATUS  RESTARTS AGE </a:t>
            </a:r>
            <a:br>
              <a:rPr lang="es-ES" sz="1600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dokuwiki-3378155678-eq5i6  1/1         Running   0                 7s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6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endParaRPr lang="es-ES" sz="1600" dirty="0">
              <a:solidFill>
                <a:srgbClr val="E06C75"/>
              </a:solidFill>
              <a:latin typeface="Helvetica" pitchFamily="2" charset="0"/>
            </a:endParaRPr>
          </a:p>
          <a:p>
            <a:endParaRPr lang="es-ES" sz="1500" dirty="0">
              <a:solidFill>
                <a:srgbClr val="5FAAE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27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 i="1"/>
              <a:t>Kubectl</a:t>
            </a:r>
            <a:r>
              <a:rPr lang="en-US"/>
              <a:t> Tips and Tricks</a:t>
            </a:r>
            <a:endParaRPr/>
          </a:p>
        </p:txBody>
      </p:sp>
      <p:sp>
        <p:nvSpPr>
          <p:cNvPr id="1145" name="Google Shape;1145;p100"/>
          <p:cNvSpPr txBox="1"/>
          <p:nvPr/>
        </p:nvSpPr>
        <p:spPr>
          <a:xfrm>
            <a:off x="739382" y="1855135"/>
            <a:ext cx="2580228" cy="261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2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A few things to remember about </a:t>
            </a:r>
            <a:r>
              <a:rPr lang="en-US" sz="2200" i="1" dirty="0" err="1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kubectl</a:t>
            </a:r>
            <a:r>
              <a:rPr lang="en-US" sz="22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. And if you don't, check the cheat sheet. </a:t>
            </a:r>
            <a:endParaRPr sz="2200" dirty="0">
              <a:solidFill>
                <a:srgbClr val="3E3E40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A712A86-B205-E848-BE30-29BC0F6B5AB7}"/>
              </a:ext>
            </a:extLst>
          </p:cNvPr>
          <p:cNvSpPr/>
          <p:nvPr/>
        </p:nvSpPr>
        <p:spPr>
          <a:xfrm>
            <a:off x="5503817" y="1140823"/>
            <a:ext cx="4746172" cy="4275908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config view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config use-context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annotate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label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create </a:t>
            </a:r>
            <a:r>
              <a:rPr lang="es-ES" sz="2000" dirty="0">
                <a:solidFill>
                  <a:srgbClr val="D19A66"/>
                </a:solidFill>
                <a:latin typeface="Helvetica" pitchFamily="2" charset="0"/>
              </a:rPr>
              <a:t>-f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./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&lt;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DIR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&gt; </a:t>
            </a:r>
            <a:br>
              <a:rPr lang="es-ES" sz="2000" dirty="0">
                <a:solidFill>
                  <a:srgbClr val="C678DD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create </a:t>
            </a:r>
            <a:r>
              <a:rPr lang="es-ES" sz="2000" dirty="0">
                <a:solidFill>
                  <a:srgbClr val="D19A66"/>
                </a:solidFill>
                <a:latin typeface="Helvetica" pitchFamily="2" charset="0"/>
              </a:rPr>
              <a:t>-f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&lt;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URL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&gt;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edit ...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proxy ...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exec ...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logs ...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get pods, svc, deployments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D19A66"/>
                </a:solidFill>
                <a:latin typeface="Helvetica" pitchFamily="2" charset="0"/>
              </a:rPr>
              <a:t>--v=99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...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describe ...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101635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82D4-0C9C-8842-8B84-910EAAF37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Hands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95C92-D8AF-D949-BF69-E03D822D9B7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 err="1"/>
              <a:t>Guestbook</a:t>
            </a:r>
            <a:r>
              <a:rPr lang="es-ES" dirty="0"/>
              <a:t> – </a:t>
            </a:r>
            <a:r>
              <a:rPr lang="es-ES" dirty="0" err="1"/>
              <a:t>Part</a:t>
            </a:r>
            <a:r>
              <a:rPr lang="es-ES" dirty="0"/>
              <a:t> I</a:t>
            </a:r>
          </a:p>
        </p:txBody>
      </p:sp>
      <p:sp>
        <p:nvSpPr>
          <p:cNvPr id="1589" name="Google Shape;1589;p150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pPr marL="576262" lvl="1" indent="-296862">
              <a:spcBef>
                <a:spcPts val="600"/>
              </a:spcBef>
              <a:buSzPts val="2200"/>
              <a:buFont typeface="Helvetica Neue"/>
              <a:buChar char="•"/>
            </a:pPr>
            <a:r>
              <a:rPr lang="en-US" sz="2200" dirty="0"/>
              <a:t>Create frontend deployment</a:t>
            </a:r>
          </a:p>
          <a:p>
            <a:pPr marL="576262" lvl="1" indent="-296862">
              <a:spcBef>
                <a:spcPts val="600"/>
              </a:spcBef>
              <a:buSzPts val="2200"/>
              <a:buFont typeface="Helvetica Neue"/>
              <a:buChar char="•"/>
            </a:pPr>
            <a:r>
              <a:rPr lang="en-US" sz="2200" dirty="0"/>
              <a:t>Access the frontend using </a:t>
            </a:r>
            <a:r>
              <a:rPr lang="en-US" sz="2200" dirty="0" err="1"/>
              <a:t>kubectl</a:t>
            </a:r>
            <a:r>
              <a:rPr lang="en-US" sz="2200" dirty="0"/>
              <a:t> port forward. What do you see?</a:t>
            </a:r>
          </a:p>
          <a:p>
            <a:pPr marL="576262" lvl="1" indent="-296862">
              <a:spcBef>
                <a:spcPts val="600"/>
              </a:spcBef>
              <a:buSzPts val="2200"/>
            </a:pPr>
            <a:r>
              <a:rPr lang="en-US" sz="2200" dirty="0"/>
              <a:t>Create backend deployment. What now?</a:t>
            </a:r>
          </a:p>
        </p:txBody>
      </p:sp>
    </p:spTree>
    <p:extLst>
      <p:ext uri="{BB962C8B-B14F-4D97-AF65-F5344CB8AC3E}">
        <p14:creationId xmlns:p14="http://schemas.microsoft.com/office/powerpoint/2010/main" val="286983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1700794"/>
            <a:ext cx="6427626" cy="1229360"/>
          </a:xfrm>
        </p:spPr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Google Shape;793;p79">
            <a:extLst>
              <a:ext uri="{FF2B5EF4-FFF2-40B4-BE49-F238E27FC236}">
                <a16:creationId xmlns:a16="http://schemas.microsoft.com/office/drawing/2014/main" id="{23C93110-F4A9-5B41-8DFE-48A519D737D2}"/>
              </a:ext>
            </a:extLst>
          </p:cNvPr>
          <p:cNvSpPr txBox="1">
            <a:spLocks noGrp="1"/>
          </p:cNvSpPr>
          <p:nvPr>
            <p:ph type="subTitle" idx="10"/>
          </p:nvPr>
        </p:nvSpPr>
        <p:spPr>
          <a:xfrm>
            <a:off x="598720" y="3429000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chemeClr val="accent3"/>
              </a:buClr>
              <a:buSzPts val="2400"/>
            </a:pPr>
            <a:r>
              <a:rPr lang="en-US" dirty="0"/>
              <a:t>Services to expose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01249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Basic Objects: Services</a:t>
            </a:r>
            <a:endParaRPr/>
          </a:p>
        </p:txBody>
      </p:sp>
      <p:sp>
        <p:nvSpPr>
          <p:cNvPr id="1179" name="Google Shape;1179;p104"/>
          <p:cNvSpPr txBox="1"/>
          <p:nvPr/>
        </p:nvSpPr>
        <p:spPr>
          <a:xfrm>
            <a:off x="495171" y="973315"/>
            <a:ext cx="10380296" cy="69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0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Now that we have a good handle on creating resources, managing and inspecting them with </a:t>
            </a:r>
            <a:r>
              <a:rPr lang="en-US" sz="2000" i="1" dirty="0" err="1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kubectl</a:t>
            </a:r>
            <a:r>
              <a:rPr lang="en-US" sz="20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. The elephant in the room is how do you access your applications? </a:t>
            </a:r>
            <a:endParaRPr sz="2000" dirty="0">
              <a:cs typeface="Calibri" panose="020F0502020204030204" pitchFamily="34" charset="0"/>
            </a:endParaRPr>
          </a:p>
        </p:txBody>
      </p:sp>
      <p:sp>
        <p:nvSpPr>
          <p:cNvPr id="1181" name="Google Shape;1181;p104"/>
          <p:cNvSpPr txBox="1"/>
          <p:nvPr/>
        </p:nvSpPr>
        <p:spPr>
          <a:xfrm>
            <a:off x="495170" y="2775111"/>
            <a:ext cx="7444361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42797">
              <a:buClr>
                <a:schemeClr val="bg2">
                  <a:lumMod val="75000"/>
                </a:schemeClr>
              </a:buClr>
              <a:buSzPts val="1800"/>
              <a:buFont typeface="Helvetica Neue"/>
              <a:buChar char="●"/>
            </a:pPr>
            <a:r>
              <a:rPr lang="en-US" sz="20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Services are abstractions that define a set of pods that provide a micro-service</a:t>
            </a:r>
            <a:endParaRPr sz="2000" dirty="0">
              <a:solidFill>
                <a:srgbClr val="3E3E40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182" name="Google Shape;1182;p104"/>
          <p:cNvSpPr txBox="1"/>
          <p:nvPr/>
        </p:nvSpPr>
        <p:spPr>
          <a:xfrm>
            <a:off x="495171" y="2081139"/>
            <a:ext cx="10380296" cy="69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The answer is </a:t>
            </a:r>
            <a:r>
              <a:rPr lang="en-US" sz="2000" u="sng" dirty="0">
                <a:solidFill>
                  <a:schemeClr val="hlink"/>
                </a:solidFill>
                <a:ea typeface="Helvetica Neue"/>
                <a:cs typeface="Calibri" panose="020F0502020204030204" pitchFamily="34" charset="0"/>
                <a:sym typeface="Helvetica Neue"/>
                <a:hlinkClick r:id="rId3"/>
              </a:rPr>
              <a:t>Services</a:t>
            </a:r>
            <a:r>
              <a:rPr lang="en-US" sz="20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, another Kubernetes object.</a:t>
            </a:r>
            <a:endParaRPr sz="2000" dirty="0">
              <a:cs typeface="Calibri" panose="020F0502020204030204" pitchFamily="34" charset="0"/>
            </a:endParaRPr>
          </a:p>
        </p:txBody>
      </p:sp>
      <p:sp>
        <p:nvSpPr>
          <p:cNvPr id="1183" name="Google Shape;1183;p104"/>
          <p:cNvSpPr txBox="1"/>
          <p:nvPr/>
        </p:nvSpPr>
        <p:spPr>
          <a:xfrm>
            <a:off x="495170" y="3713420"/>
            <a:ext cx="7302198" cy="69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42797">
              <a:buClr>
                <a:schemeClr val="bg2">
                  <a:lumMod val="75000"/>
                </a:schemeClr>
              </a:buClr>
              <a:buSzPts val="1800"/>
              <a:buFont typeface="Helvetica Neue"/>
              <a:buChar char="●"/>
            </a:pPr>
            <a:r>
              <a:rPr lang="en-US" sz="20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They provide a stable virtual endpoint for ephemeral Pods in your cluster. Other services can target them and will be redirected to the endpoints that match the service Pod selection</a:t>
            </a:r>
            <a:endParaRPr sz="2000" dirty="0">
              <a:solidFill>
                <a:srgbClr val="3E3E40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184" name="Google Shape;1184;p104"/>
          <p:cNvSpPr txBox="1"/>
          <p:nvPr/>
        </p:nvSpPr>
        <p:spPr>
          <a:xfrm>
            <a:off x="495170" y="5229466"/>
            <a:ext cx="7302198" cy="69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42797"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Font typeface="Helvetica Neue"/>
              <a:buChar char="●"/>
            </a:pPr>
            <a:r>
              <a:rPr lang="en-US" sz="20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In addition you can use the Service abstraction to expose external resources into your K8s clusters</a:t>
            </a:r>
            <a:endParaRPr sz="2000" dirty="0">
              <a:solidFill>
                <a:srgbClr val="3E3E40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185" name="Google Shape;1185;p104"/>
          <p:cNvSpPr/>
          <p:nvPr/>
        </p:nvSpPr>
        <p:spPr>
          <a:xfrm>
            <a:off x="9423695" y="2701840"/>
            <a:ext cx="1108511" cy="974246"/>
          </a:xfrm>
          <a:prstGeom prst="flowChartProcess">
            <a:avLst/>
          </a:prstGeom>
          <a:solidFill>
            <a:srgbClr val="FFFFFF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200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Frontend</a:t>
            </a:r>
            <a:endParaRPr sz="1200" b="1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1200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SVC</a:t>
            </a:r>
            <a:endParaRPr sz="1200" b="1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6" name="Google Shape;1186;p104"/>
          <p:cNvSpPr/>
          <p:nvPr/>
        </p:nvSpPr>
        <p:spPr>
          <a:xfrm>
            <a:off x="9423683" y="4537187"/>
            <a:ext cx="1108511" cy="974246"/>
          </a:xfrm>
          <a:prstGeom prst="flowChartProcess">
            <a:avLst/>
          </a:prstGeom>
          <a:solidFill>
            <a:srgbClr val="FFFFFF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200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Backend</a:t>
            </a:r>
            <a:endParaRPr sz="1200" b="1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1200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SVC</a:t>
            </a:r>
            <a:endParaRPr sz="1200" b="1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2186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/>
              <a:t>Services</a:t>
            </a:r>
            <a:endParaRPr/>
          </a:p>
        </p:txBody>
      </p:sp>
      <p:sp>
        <p:nvSpPr>
          <p:cNvPr id="1194" name="Google Shape;1194;p105"/>
          <p:cNvSpPr/>
          <p:nvPr/>
        </p:nvSpPr>
        <p:spPr>
          <a:xfrm>
            <a:off x="8007391" y="5023748"/>
            <a:ext cx="2763780" cy="283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r>
              <a:rPr lang="en-US" sz="10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3) Connect to 10.0.0.1:1234</a:t>
            </a:r>
            <a:endParaRPr sz="1000">
              <a:solidFill>
                <a:srgbClr val="EF43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105"/>
          <p:cNvSpPr/>
          <p:nvPr/>
        </p:nvSpPr>
        <p:spPr>
          <a:xfrm>
            <a:off x="5241939" y="1387821"/>
            <a:ext cx="1672964" cy="846979"/>
          </a:xfrm>
          <a:prstGeom prst="rect">
            <a:avLst/>
          </a:prstGeom>
          <a:solidFill>
            <a:srgbClr val="A9ADB0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r>
              <a:rPr lang="en-US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Backend Pod 1</a:t>
            </a:r>
            <a:endParaRPr sz="1799"/>
          </a:p>
          <a:p>
            <a:pPr algn="ctr"/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Labels: app-MyApp</a:t>
            </a:r>
            <a:endParaRPr sz="1799"/>
          </a:p>
          <a:p>
            <a:pPr algn="ctr"/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Port: 9376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105"/>
          <p:cNvSpPr/>
          <p:nvPr/>
        </p:nvSpPr>
        <p:spPr>
          <a:xfrm>
            <a:off x="7039384" y="1387822"/>
            <a:ext cx="1672964" cy="846979"/>
          </a:xfrm>
          <a:prstGeom prst="rect">
            <a:avLst/>
          </a:prstGeom>
          <a:solidFill>
            <a:srgbClr val="A9ADB0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r>
              <a:rPr lang="en-US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Backend Pod 2</a:t>
            </a:r>
            <a:endParaRPr sz="1799"/>
          </a:p>
          <a:p>
            <a:pPr algn="ctr"/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Labels: app-MyApp</a:t>
            </a:r>
            <a:endParaRPr sz="1799"/>
          </a:p>
          <a:p>
            <a:pPr algn="ctr"/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Port: 9376</a:t>
            </a:r>
            <a:endParaRPr sz="1799"/>
          </a:p>
        </p:txBody>
      </p:sp>
      <p:sp>
        <p:nvSpPr>
          <p:cNvPr id="1197" name="Google Shape;1197;p105"/>
          <p:cNvSpPr/>
          <p:nvPr/>
        </p:nvSpPr>
        <p:spPr>
          <a:xfrm>
            <a:off x="8836828" y="1387821"/>
            <a:ext cx="1672964" cy="846979"/>
          </a:xfrm>
          <a:prstGeom prst="rect">
            <a:avLst/>
          </a:prstGeom>
          <a:solidFill>
            <a:srgbClr val="A9ADB0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r>
              <a:rPr lang="en-US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Backend Pod 3</a:t>
            </a:r>
            <a:endParaRPr sz="1799"/>
          </a:p>
          <a:p>
            <a:pPr algn="ctr"/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Labels: app-MyApp</a:t>
            </a:r>
            <a:endParaRPr sz="1799"/>
          </a:p>
          <a:p>
            <a:pPr algn="ctr"/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Port: 9376</a:t>
            </a:r>
            <a:endParaRPr sz="1799"/>
          </a:p>
        </p:txBody>
      </p:sp>
      <p:sp>
        <p:nvSpPr>
          <p:cNvPr id="1198" name="Google Shape;1198;p105"/>
          <p:cNvSpPr/>
          <p:nvPr/>
        </p:nvSpPr>
        <p:spPr>
          <a:xfrm>
            <a:off x="5241939" y="2607535"/>
            <a:ext cx="1325355" cy="309219"/>
          </a:xfrm>
          <a:prstGeom prst="rect">
            <a:avLst/>
          </a:prstGeom>
          <a:noFill/>
          <a:ln w="12700" cap="flat" cmpd="sng">
            <a:solidFill>
              <a:srgbClr val="1F567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apiserver</a:t>
            </a:r>
            <a:endParaRPr sz="1100" b="1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105"/>
          <p:cNvSpPr/>
          <p:nvPr/>
        </p:nvSpPr>
        <p:spPr>
          <a:xfrm>
            <a:off x="7039380" y="3275550"/>
            <a:ext cx="1672964" cy="305021"/>
          </a:xfrm>
          <a:prstGeom prst="rect">
            <a:avLst/>
          </a:prstGeom>
          <a:noFill/>
          <a:ln w="12700" cap="flat" cmpd="sng">
            <a:solidFill>
              <a:srgbClr val="1F567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kube-proxy</a:t>
            </a:r>
            <a:endParaRPr sz="1100" b="1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105"/>
          <p:cNvSpPr/>
          <p:nvPr/>
        </p:nvSpPr>
        <p:spPr>
          <a:xfrm>
            <a:off x="5241939" y="5307609"/>
            <a:ext cx="5267828" cy="388699"/>
          </a:xfrm>
          <a:prstGeom prst="rect">
            <a:avLst/>
          </a:prstGeom>
          <a:solidFill>
            <a:srgbClr val="1F567A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r>
              <a:rPr lang="en-US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105"/>
          <p:cNvSpPr/>
          <p:nvPr/>
        </p:nvSpPr>
        <p:spPr>
          <a:xfrm>
            <a:off x="7113629" y="4059764"/>
            <a:ext cx="1344550" cy="864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9180" y="120000"/>
                </a:moveTo>
                <a:lnTo>
                  <a:pt x="94584" y="120000"/>
                </a:lnTo>
                <a:cubicBezTo>
                  <a:pt x="108708" y="120000"/>
                  <a:pt x="120000" y="101280"/>
                  <a:pt x="120000" y="79272"/>
                </a:cubicBezTo>
                <a:cubicBezTo>
                  <a:pt x="120000" y="58344"/>
                  <a:pt x="110112" y="41832"/>
                  <a:pt x="96708" y="39636"/>
                </a:cubicBezTo>
                <a:cubicBezTo>
                  <a:pt x="96000" y="17616"/>
                  <a:pt x="84708" y="0"/>
                  <a:pt x="70584" y="0"/>
                </a:cubicBezTo>
                <a:cubicBezTo>
                  <a:pt x="58584" y="0"/>
                  <a:pt x="48000" y="12108"/>
                  <a:pt x="45180" y="28620"/>
                </a:cubicBezTo>
                <a:cubicBezTo>
                  <a:pt x="42348" y="27528"/>
                  <a:pt x="39528" y="25320"/>
                  <a:pt x="36708" y="25320"/>
                </a:cubicBezTo>
                <a:cubicBezTo>
                  <a:pt x="27528" y="25320"/>
                  <a:pt x="19764" y="37428"/>
                  <a:pt x="19764" y="52848"/>
                </a:cubicBezTo>
                <a:lnTo>
                  <a:pt x="19764" y="57252"/>
                </a:lnTo>
                <a:cubicBezTo>
                  <a:pt x="8472" y="57252"/>
                  <a:pt x="0" y="71556"/>
                  <a:pt x="0" y="89172"/>
                </a:cubicBezTo>
                <a:cubicBezTo>
                  <a:pt x="0" y="105684"/>
                  <a:pt x="9180" y="120000"/>
                  <a:pt x="19764" y="120000"/>
                </a:cubicBezTo>
                <a:lnTo>
                  <a:pt x="49416" y="120000"/>
                </a:lnTo>
                <a:lnTo>
                  <a:pt x="69180" y="120000"/>
                </a:lnTo>
                <a:close/>
              </a:path>
            </a:pathLst>
          </a:custGeom>
          <a:noFill/>
          <a:ln w="12700" cap="flat" cmpd="sng">
            <a:solidFill>
              <a:srgbClr val="1F567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endParaRPr sz="1350">
              <a:solidFill>
                <a:srgbClr val="EF43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105"/>
          <p:cNvSpPr/>
          <p:nvPr/>
        </p:nvSpPr>
        <p:spPr>
          <a:xfrm>
            <a:off x="7362248" y="4378642"/>
            <a:ext cx="1027232" cy="307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algn="ctr"/>
            <a:r>
              <a:rPr lang="en-US" sz="1400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iptables</a:t>
            </a:r>
            <a:endParaRPr sz="1400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105"/>
          <p:cNvSpPr/>
          <p:nvPr/>
        </p:nvSpPr>
        <p:spPr>
          <a:xfrm>
            <a:off x="5134433" y="3000700"/>
            <a:ext cx="1433027" cy="46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r>
              <a:rPr lang="en-US" sz="10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1) Watch Services and Endpoints</a:t>
            </a:r>
            <a:endParaRPr sz="1000">
              <a:solidFill>
                <a:srgbClr val="EF43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105"/>
          <p:cNvSpPr/>
          <p:nvPr/>
        </p:nvSpPr>
        <p:spPr>
          <a:xfrm>
            <a:off x="5762470" y="4107330"/>
            <a:ext cx="1351148" cy="3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r>
              <a:rPr lang="en-US" sz="10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2) Open proxy port and set portal rules</a:t>
            </a:r>
            <a:endParaRPr sz="1000">
              <a:solidFill>
                <a:srgbClr val="EF43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105"/>
          <p:cNvSpPr/>
          <p:nvPr/>
        </p:nvSpPr>
        <p:spPr>
          <a:xfrm>
            <a:off x="8183320" y="3698487"/>
            <a:ext cx="2326494" cy="24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r>
              <a:rPr lang="en-US" sz="10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4) Redirect to (random) proxy port</a:t>
            </a:r>
            <a:endParaRPr sz="1000">
              <a:solidFill>
                <a:srgbClr val="EF43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105"/>
          <p:cNvSpPr/>
          <p:nvPr/>
        </p:nvSpPr>
        <p:spPr>
          <a:xfrm>
            <a:off x="8736013" y="2879366"/>
            <a:ext cx="1874512" cy="283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r>
              <a:rPr lang="en-US" sz="10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5) Proxy to a backend</a:t>
            </a:r>
            <a:endParaRPr sz="1000">
              <a:solidFill>
                <a:srgbClr val="EF43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7" name="Google Shape;1207;p105"/>
          <p:cNvCxnSpPr/>
          <p:nvPr/>
        </p:nvCxnSpPr>
        <p:spPr>
          <a:xfrm>
            <a:off x="7866700" y="5015082"/>
            <a:ext cx="0" cy="344010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triangle" w="lg" len="lg"/>
            <a:tailEnd type="none" w="sm" len="sm"/>
          </a:ln>
        </p:spPr>
      </p:cxnSp>
      <p:cxnSp>
        <p:nvCxnSpPr>
          <p:cNvPr id="1208" name="Google Shape;1208;p105"/>
          <p:cNvCxnSpPr/>
          <p:nvPr/>
        </p:nvCxnSpPr>
        <p:spPr>
          <a:xfrm>
            <a:off x="7974515" y="3634669"/>
            <a:ext cx="0" cy="333813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triangle" w="lg" len="lg"/>
            <a:tailEnd type="none" w="sm" len="sm"/>
          </a:ln>
        </p:spPr>
      </p:cxnSp>
      <p:cxnSp>
        <p:nvCxnSpPr>
          <p:cNvPr id="1209" name="Google Shape;1209;p105"/>
          <p:cNvCxnSpPr/>
          <p:nvPr/>
        </p:nvCxnSpPr>
        <p:spPr>
          <a:xfrm>
            <a:off x="7765710" y="3634669"/>
            <a:ext cx="0" cy="333813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210" name="Google Shape;1210;p105"/>
          <p:cNvCxnSpPr/>
          <p:nvPr/>
        </p:nvCxnSpPr>
        <p:spPr>
          <a:xfrm>
            <a:off x="7866700" y="2362056"/>
            <a:ext cx="0" cy="913262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triangle" w="lg" len="lg"/>
            <a:tailEnd type="none" w="sm" len="sm"/>
          </a:ln>
        </p:spPr>
      </p:cxnSp>
      <p:cxnSp>
        <p:nvCxnSpPr>
          <p:cNvPr id="1211" name="Google Shape;1211;p105"/>
          <p:cNvCxnSpPr/>
          <p:nvPr/>
        </p:nvCxnSpPr>
        <p:spPr>
          <a:xfrm>
            <a:off x="6567380" y="2342746"/>
            <a:ext cx="809789" cy="933057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triangle" w="lg" len="lg"/>
            <a:tailEnd type="none" w="sm" len="sm"/>
          </a:ln>
        </p:spPr>
      </p:cxnSp>
      <p:cxnSp>
        <p:nvCxnSpPr>
          <p:cNvPr id="1212" name="Google Shape;1212;p105"/>
          <p:cNvCxnSpPr/>
          <p:nvPr/>
        </p:nvCxnSpPr>
        <p:spPr>
          <a:xfrm>
            <a:off x="6567888" y="2916633"/>
            <a:ext cx="404295" cy="372803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213" name="Google Shape;1213;p105"/>
          <p:cNvCxnSpPr/>
          <p:nvPr/>
        </p:nvCxnSpPr>
        <p:spPr>
          <a:xfrm flipH="1">
            <a:off x="8389586" y="2322471"/>
            <a:ext cx="644832" cy="945354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triangle" w="lg" len="lg"/>
            <a:tailEnd type="none" w="sm" len="sm"/>
          </a:ln>
        </p:spPr>
      </p:cxnSp>
      <p:sp>
        <p:nvSpPr>
          <p:cNvPr id="1214" name="Google Shape;1214;p105"/>
          <p:cNvSpPr txBox="1"/>
          <p:nvPr/>
        </p:nvSpPr>
        <p:spPr>
          <a:xfrm>
            <a:off x="591203" y="1121865"/>
            <a:ext cx="4245750" cy="4887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Implemented via iptables. </a:t>
            </a:r>
          </a:p>
          <a:p>
            <a:pPr>
              <a:spcBef>
                <a:spcPts val="1200"/>
              </a:spcBef>
            </a:pPr>
            <a:r>
              <a:rPr lang="en-US" sz="2000" i="1" dirty="0" err="1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kube</a:t>
            </a:r>
            <a:r>
              <a:rPr lang="en-US" sz="2000" i="1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-proxy </a:t>
            </a:r>
            <a:r>
              <a:rPr lang="en-US" sz="20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agent running on all Kubernetes nodes, watches Kubernetes API for new Services and Endpoints being created. </a:t>
            </a:r>
            <a:endParaRPr sz="2000" dirty="0">
              <a:solidFill>
                <a:srgbClr val="3E3E40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It opens random ports on nodes to listen to traffic </a:t>
            </a:r>
            <a:br>
              <a:rPr lang="en-US" sz="20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lang="en-US" sz="20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to the </a:t>
            </a:r>
            <a:r>
              <a:rPr lang="en-US" sz="2000" dirty="0" err="1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ClusterIP:Port</a:t>
            </a:r>
            <a:r>
              <a:rPr lang="en-US" sz="20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, and redirects to a random service endpoints (used to be </a:t>
            </a:r>
            <a:br>
              <a:rPr lang="en-US" sz="20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lang="en-US" sz="20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round-robin in </a:t>
            </a:r>
            <a:r>
              <a:rPr lang="en-US" sz="2000" dirty="0" err="1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userspace</a:t>
            </a:r>
            <a:r>
              <a:rPr lang="en-US" sz="20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 implementation). </a:t>
            </a:r>
            <a:endParaRPr sz="2000" dirty="0">
              <a:solidFill>
                <a:srgbClr val="3E3E40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endParaRPr sz="20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1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AEA99-1EA4-9645-A0DE-E2D6B64603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ClusterIP</a:t>
            </a:r>
            <a:r>
              <a:rPr lang="en-US" b="1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-US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service type is the default and only provides access internally (except if manually creating an external endpoint).</a:t>
            </a:r>
          </a:p>
          <a:p>
            <a:pPr>
              <a:buClr>
                <a:srgbClr val="40B654"/>
              </a:buClr>
            </a:pPr>
            <a:r>
              <a:rPr lang="en-US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You can run a </a:t>
            </a:r>
            <a:r>
              <a:rPr lang="en-US" dirty="0" err="1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kubectl</a:t>
            </a:r>
            <a:r>
              <a:rPr lang="en-US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 proxy locally to access a </a:t>
            </a:r>
            <a:r>
              <a:rPr lang="en-US" dirty="0" err="1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ClusterIP</a:t>
            </a:r>
            <a:r>
              <a:rPr lang="en-US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 service. Great for development. </a:t>
            </a:r>
          </a:p>
          <a:p>
            <a:endParaRPr lang="es-E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A44A9-BBDD-B94F-9540-DE757762109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NodePort</a:t>
            </a:r>
            <a:r>
              <a:rPr lang="en-US" b="1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-US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type is great for debugging, but you need to open your firewall on that port (</a:t>
            </a:r>
            <a:r>
              <a:rPr lang="en-US" dirty="0" err="1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NodePort</a:t>
            </a:r>
            <a:r>
              <a:rPr lang="en-US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 range defined in Cluster configuration). </a:t>
            </a:r>
            <a:br>
              <a:rPr lang="en-US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lang="en-US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Also used when you want to create your load balancer manually.</a:t>
            </a:r>
            <a:endParaRPr lang="en-US" dirty="0">
              <a:ea typeface="Helvetica Neue"/>
              <a:cs typeface="Calibri" panose="020F0502020204030204" pitchFamily="34" charset="0"/>
              <a:sym typeface="Helvetica Neue"/>
            </a:endParaRPr>
          </a:p>
          <a:p>
            <a:endParaRPr lang="es-E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58CAA3-E480-114B-A000-453002A6DBF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LoadBalancer</a:t>
            </a:r>
            <a:r>
              <a:rPr lang="en-US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 services are currently only implemented on public cloud providers like GKE, AKS or AWS. </a:t>
            </a:r>
          </a:p>
          <a:p>
            <a:r>
              <a:rPr lang="en-US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Private cloud solutions also may implement this service type if there is a Cloud provider plugin for them in K8s.</a:t>
            </a:r>
            <a:endParaRPr lang="en-US" b="1" dirty="0">
              <a:solidFill>
                <a:srgbClr val="3E3E40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endParaRPr lang="es-ES" dirty="0"/>
          </a:p>
        </p:txBody>
      </p:sp>
      <p:sp>
        <p:nvSpPr>
          <p:cNvPr id="1219" name="Google Shape;1219;p1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Services Types</a:t>
            </a: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5052D4-34B7-334B-9362-4FF070C44D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 err="1"/>
              <a:t>ClusterIP</a:t>
            </a: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68B541-6F0F-C140-A39B-782CC6403E2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 err="1"/>
              <a:t>NodePort</a:t>
            </a:r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F5FB13-336E-A842-8778-7EE746B055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 err="1"/>
              <a:t>LoadBalancer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001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5" grpId="0" build="p" animBg="1"/>
      <p:bldP spid="6" grpId="0" build="p" animBg="1"/>
      <p:bldP spid="7" grpId="0" build="p" animBg="1"/>
      <p:bldP spid="8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4" name="Google Shape;1234;p107"/>
          <p:cNvCxnSpPr/>
          <p:nvPr/>
        </p:nvCxnSpPr>
        <p:spPr>
          <a:xfrm rot="10800000" flipH="1">
            <a:off x="566377" y="3753316"/>
            <a:ext cx="10173650" cy="3599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36" name="Google Shape;1236;p107"/>
          <p:cNvSpPr txBox="1">
            <a:spLocks noGrp="1"/>
          </p:cNvSpPr>
          <p:nvPr>
            <p:ph type="title" idx="4294967295"/>
          </p:nvPr>
        </p:nvSpPr>
        <p:spPr>
          <a:xfrm>
            <a:off x="0" y="319088"/>
            <a:ext cx="11152188" cy="6127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Basic Objects: Services</a:t>
            </a:r>
            <a:endParaRPr sz="3199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237" name="Google Shape;1237;p107"/>
          <p:cNvSpPr/>
          <p:nvPr/>
        </p:nvSpPr>
        <p:spPr>
          <a:xfrm>
            <a:off x="5271766" y="5185071"/>
            <a:ext cx="1645286" cy="946824"/>
          </a:xfrm>
          <a:custGeom>
            <a:avLst/>
            <a:gdLst/>
            <a:ahLst/>
            <a:cxnLst/>
            <a:rect l="l" t="t" r="r" b="b"/>
            <a:pathLst>
              <a:path w="208055" h="161135" extrusionOk="0">
                <a:moveTo>
                  <a:pt x="188053" y="82624"/>
                </a:moveTo>
                <a:lnTo>
                  <a:pt x="189175" y="77950"/>
                </a:lnTo>
                <a:lnTo>
                  <a:pt x="190297" y="68978"/>
                </a:lnTo>
                <a:lnTo>
                  <a:pt x="189362" y="60566"/>
                </a:lnTo>
                <a:lnTo>
                  <a:pt x="186371" y="52902"/>
                </a:lnTo>
                <a:lnTo>
                  <a:pt x="184315" y="49350"/>
                </a:lnTo>
                <a:lnTo>
                  <a:pt x="181511" y="45985"/>
                </a:lnTo>
                <a:lnTo>
                  <a:pt x="175155" y="40377"/>
                </a:lnTo>
                <a:lnTo>
                  <a:pt x="167491" y="36639"/>
                </a:lnTo>
                <a:lnTo>
                  <a:pt x="159266" y="34956"/>
                </a:lnTo>
                <a:lnTo>
                  <a:pt x="154967" y="34956"/>
                </a:lnTo>
                <a:lnTo>
                  <a:pt x="153284" y="31031"/>
                </a:lnTo>
                <a:lnTo>
                  <a:pt x="149172" y="23927"/>
                </a:lnTo>
                <a:lnTo>
                  <a:pt x="144124" y="17385"/>
                </a:lnTo>
                <a:lnTo>
                  <a:pt x="138143" y="11964"/>
                </a:lnTo>
                <a:lnTo>
                  <a:pt x="131600" y="7290"/>
                </a:lnTo>
                <a:lnTo>
                  <a:pt x="124310" y="3926"/>
                </a:lnTo>
                <a:lnTo>
                  <a:pt x="116459" y="1496"/>
                </a:lnTo>
                <a:lnTo>
                  <a:pt x="108234" y="187"/>
                </a:lnTo>
                <a:lnTo>
                  <a:pt x="104121" y="0"/>
                </a:lnTo>
                <a:lnTo>
                  <a:pt x="98700" y="187"/>
                </a:lnTo>
                <a:lnTo>
                  <a:pt x="88232" y="2617"/>
                </a:lnTo>
                <a:lnTo>
                  <a:pt x="78699" y="6730"/>
                </a:lnTo>
                <a:lnTo>
                  <a:pt x="69913" y="12898"/>
                </a:lnTo>
                <a:lnTo>
                  <a:pt x="62436" y="20563"/>
                </a:lnTo>
                <a:lnTo>
                  <a:pt x="56454" y="29535"/>
                </a:lnTo>
                <a:lnTo>
                  <a:pt x="51780" y="39630"/>
                </a:lnTo>
                <a:lnTo>
                  <a:pt x="49163" y="50472"/>
                </a:lnTo>
                <a:lnTo>
                  <a:pt x="48790" y="56079"/>
                </a:lnTo>
                <a:lnTo>
                  <a:pt x="43555" y="56640"/>
                </a:lnTo>
                <a:lnTo>
                  <a:pt x="33648" y="59444"/>
                </a:lnTo>
                <a:lnTo>
                  <a:pt x="24675" y="63931"/>
                </a:lnTo>
                <a:lnTo>
                  <a:pt x="16824" y="69912"/>
                </a:lnTo>
                <a:lnTo>
                  <a:pt x="10282" y="77203"/>
                </a:lnTo>
                <a:lnTo>
                  <a:pt x="5235" y="85615"/>
                </a:lnTo>
                <a:lnTo>
                  <a:pt x="1683" y="94961"/>
                </a:lnTo>
                <a:lnTo>
                  <a:pt x="0" y="105055"/>
                </a:lnTo>
                <a:lnTo>
                  <a:pt x="0" y="110290"/>
                </a:lnTo>
                <a:lnTo>
                  <a:pt x="374" y="115524"/>
                </a:lnTo>
                <a:lnTo>
                  <a:pt x="2617" y="125431"/>
                </a:lnTo>
                <a:lnTo>
                  <a:pt x="6730" y="134404"/>
                </a:lnTo>
                <a:lnTo>
                  <a:pt x="12338" y="142629"/>
                </a:lnTo>
                <a:lnTo>
                  <a:pt x="19441" y="149358"/>
                </a:lnTo>
                <a:lnTo>
                  <a:pt x="27666" y="154966"/>
                </a:lnTo>
                <a:lnTo>
                  <a:pt x="36826" y="158705"/>
                </a:lnTo>
                <a:lnTo>
                  <a:pt x="46920" y="160761"/>
                </a:lnTo>
                <a:lnTo>
                  <a:pt x="52154" y="161135"/>
                </a:lnTo>
                <a:lnTo>
                  <a:pt x="166556" y="161135"/>
                </a:lnTo>
                <a:lnTo>
                  <a:pt x="170856" y="160948"/>
                </a:lnTo>
                <a:lnTo>
                  <a:pt x="179081" y="159266"/>
                </a:lnTo>
                <a:lnTo>
                  <a:pt x="186745" y="156275"/>
                </a:lnTo>
                <a:lnTo>
                  <a:pt x="193287" y="151788"/>
                </a:lnTo>
                <a:lnTo>
                  <a:pt x="198895" y="146180"/>
                </a:lnTo>
                <a:lnTo>
                  <a:pt x="203195" y="139451"/>
                </a:lnTo>
                <a:lnTo>
                  <a:pt x="206373" y="131787"/>
                </a:lnTo>
                <a:lnTo>
                  <a:pt x="207868" y="123375"/>
                </a:lnTo>
                <a:lnTo>
                  <a:pt x="208055" y="119075"/>
                </a:lnTo>
                <a:lnTo>
                  <a:pt x="207868" y="113841"/>
                </a:lnTo>
                <a:lnTo>
                  <a:pt x="205064" y="103747"/>
                </a:lnTo>
                <a:lnTo>
                  <a:pt x="199643" y="94213"/>
                </a:lnTo>
                <a:lnTo>
                  <a:pt x="192353" y="85988"/>
                </a:lnTo>
                <a:lnTo>
                  <a:pt x="188053" y="82624"/>
                </a:lnTo>
                <a:close/>
              </a:path>
            </a:pathLst>
          </a:cu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8" name="Google Shape;1238;p107"/>
          <p:cNvSpPr/>
          <p:nvPr/>
        </p:nvSpPr>
        <p:spPr>
          <a:xfrm>
            <a:off x="2323794" y="3361868"/>
            <a:ext cx="796232" cy="782618"/>
          </a:xfrm>
          <a:custGeom>
            <a:avLst/>
            <a:gdLst/>
            <a:ahLst/>
            <a:cxnLst/>
            <a:rect l="l" t="t" r="r" b="b"/>
            <a:pathLst>
              <a:path w="198366" h="202149" extrusionOk="0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9" name="Google Shape;1239;p107"/>
          <p:cNvSpPr/>
          <p:nvPr/>
        </p:nvSpPr>
        <p:spPr>
          <a:xfrm>
            <a:off x="4477796" y="3361868"/>
            <a:ext cx="796232" cy="782618"/>
          </a:xfrm>
          <a:custGeom>
            <a:avLst/>
            <a:gdLst/>
            <a:ahLst/>
            <a:cxnLst/>
            <a:rect l="l" t="t" r="r" b="b"/>
            <a:pathLst>
              <a:path w="198366" h="202149" extrusionOk="0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0" name="Google Shape;1240;p107"/>
          <p:cNvSpPr/>
          <p:nvPr/>
        </p:nvSpPr>
        <p:spPr>
          <a:xfrm>
            <a:off x="9107752" y="3361868"/>
            <a:ext cx="796232" cy="782618"/>
          </a:xfrm>
          <a:custGeom>
            <a:avLst/>
            <a:gdLst/>
            <a:ahLst/>
            <a:cxnLst/>
            <a:rect l="l" t="t" r="r" b="b"/>
            <a:pathLst>
              <a:path w="198366" h="202149" extrusionOk="0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1" name="Google Shape;1241;p107"/>
          <p:cNvSpPr/>
          <p:nvPr/>
        </p:nvSpPr>
        <p:spPr>
          <a:xfrm>
            <a:off x="6631785" y="3361868"/>
            <a:ext cx="796232" cy="782618"/>
          </a:xfrm>
          <a:custGeom>
            <a:avLst/>
            <a:gdLst/>
            <a:ahLst/>
            <a:cxnLst/>
            <a:rect l="l" t="t" r="r" b="b"/>
            <a:pathLst>
              <a:path w="198366" h="202149" extrusionOk="0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2" name="Google Shape;1242;p107"/>
          <p:cNvSpPr txBox="1"/>
          <p:nvPr/>
        </p:nvSpPr>
        <p:spPr>
          <a:xfrm>
            <a:off x="3299865" y="2601654"/>
            <a:ext cx="1194889" cy="36500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 err="1">
                <a:cs typeface="Calibri" panose="020F0502020204030204" pitchFamily="34" charset="0"/>
              </a:rPr>
              <a:t>wordpress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43" name="Google Shape;1243;p107"/>
          <p:cNvSpPr txBox="1"/>
          <p:nvPr/>
        </p:nvSpPr>
        <p:spPr>
          <a:xfrm>
            <a:off x="2220146" y="4204649"/>
            <a:ext cx="1163272" cy="29404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 err="1">
                <a:cs typeface="Calibri" panose="020F0502020204030204" pitchFamily="34" charset="0"/>
              </a:rPr>
              <a:t>wordpress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44" name="Google Shape;1244;p107"/>
          <p:cNvSpPr txBox="1"/>
          <p:nvPr/>
        </p:nvSpPr>
        <p:spPr>
          <a:xfrm>
            <a:off x="5462016" y="5594274"/>
            <a:ext cx="1324409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 err="1">
                <a:cs typeface="Calibri" panose="020F0502020204030204" pitchFamily="34" charset="0"/>
              </a:rPr>
              <a:t>wordpress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45" name="Google Shape;1245;p107"/>
          <p:cNvSpPr txBox="1"/>
          <p:nvPr/>
        </p:nvSpPr>
        <p:spPr>
          <a:xfrm>
            <a:off x="365863" y="3134222"/>
            <a:ext cx="1103113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ea typeface="Helvetica Neue"/>
                <a:cs typeface="Calibri" panose="020F0502020204030204" pitchFamily="34" charset="0"/>
                <a:sym typeface="Helvetica Neue"/>
              </a:rPr>
              <a:t>K8s cluster</a:t>
            </a:r>
            <a:endParaRPr sz="1400" dirty="0"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246" name="Google Shape;1246;p107"/>
          <p:cNvSpPr txBox="1"/>
          <p:nvPr/>
        </p:nvSpPr>
        <p:spPr>
          <a:xfrm>
            <a:off x="404406" y="3835758"/>
            <a:ext cx="1103113" cy="42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ea typeface="Helvetica Neue"/>
                <a:cs typeface="Calibri" panose="020F0502020204030204" pitchFamily="34" charset="0"/>
                <a:sym typeface="Helvetica Neue"/>
              </a:rPr>
              <a:t>External</a:t>
            </a:r>
            <a:endParaRPr sz="1400" dirty="0"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247" name="Google Shape;1247;p107"/>
          <p:cNvSpPr txBox="1"/>
          <p:nvPr/>
        </p:nvSpPr>
        <p:spPr>
          <a:xfrm>
            <a:off x="4353190" y="4204648"/>
            <a:ext cx="1239453" cy="3671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 err="1">
                <a:cs typeface="Calibri" panose="020F0502020204030204" pitchFamily="34" charset="0"/>
              </a:rPr>
              <a:t>wordpress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48" name="Google Shape;1248;p107"/>
          <p:cNvSpPr txBox="1"/>
          <p:nvPr/>
        </p:nvSpPr>
        <p:spPr>
          <a:xfrm>
            <a:off x="6562415" y="4204648"/>
            <a:ext cx="1239453" cy="34544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 err="1">
                <a:cs typeface="Calibri" panose="020F0502020204030204" pitchFamily="34" charset="0"/>
              </a:rPr>
              <a:t>wordpress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49" name="Google Shape;1249;p107"/>
          <p:cNvSpPr txBox="1"/>
          <p:nvPr/>
        </p:nvSpPr>
        <p:spPr>
          <a:xfrm>
            <a:off x="8925536" y="4204648"/>
            <a:ext cx="1191490" cy="35192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>
                <a:cs typeface="Calibri" panose="020F0502020204030204" pitchFamily="34" charset="0"/>
              </a:rPr>
              <a:t>wordpress</a:t>
            </a:r>
            <a:endParaRPr sz="1400">
              <a:cs typeface="Calibri" panose="020F0502020204030204" pitchFamily="34" charset="0"/>
            </a:endParaRPr>
          </a:p>
        </p:txBody>
      </p:sp>
      <p:sp>
        <p:nvSpPr>
          <p:cNvPr id="1250" name="Google Shape;1250;p107"/>
          <p:cNvSpPr txBox="1"/>
          <p:nvPr/>
        </p:nvSpPr>
        <p:spPr>
          <a:xfrm>
            <a:off x="1994392" y="4681194"/>
            <a:ext cx="1614780" cy="35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cs typeface="Calibri" panose="020F0502020204030204" pitchFamily="34" charset="0"/>
              </a:rPr>
              <a:t>40.0.2.4:33311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51" name="Google Shape;1251;p107"/>
          <p:cNvSpPr txBox="1"/>
          <p:nvPr/>
        </p:nvSpPr>
        <p:spPr>
          <a:xfrm>
            <a:off x="4115896" y="4687108"/>
            <a:ext cx="1614780" cy="36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cs typeface="Calibri" panose="020F0502020204030204" pitchFamily="34" charset="0"/>
              </a:rPr>
              <a:t>40.0.2.5:33311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52" name="Google Shape;1252;p107"/>
          <p:cNvSpPr txBox="1"/>
          <p:nvPr/>
        </p:nvSpPr>
        <p:spPr>
          <a:xfrm>
            <a:off x="6368520" y="4687108"/>
            <a:ext cx="1645286" cy="34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cs typeface="Calibri" panose="020F0502020204030204" pitchFamily="34" charset="0"/>
              </a:rPr>
              <a:t>40.0.2.6:33311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53" name="Google Shape;1253;p107"/>
          <p:cNvSpPr txBox="1"/>
          <p:nvPr/>
        </p:nvSpPr>
        <p:spPr>
          <a:xfrm>
            <a:off x="8698638" y="4687108"/>
            <a:ext cx="1645285" cy="33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cs typeface="Calibri" panose="020F0502020204030204" pitchFamily="34" charset="0"/>
              </a:rPr>
              <a:t>40.0.2.7:33311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54" name="Google Shape;1254;p107"/>
          <p:cNvSpPr txBox="1"/>
          <p:nvPr/>
        </p:nvSpPr>
        <p:spPr>
          <a:xfrm>
            <a:off x="3108515" y="2963046"/>
            <a:ext cx="1575191" cy="30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cs typeface="Calibri" panose="020F0502020204030204" pitchFamily="34" charset="0"/>
              </a:rPr>
              <a:t>192.168.3.3:80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55" name="Google Shape;1255;p107"/>
          <p:cNvSpPr txBox="1"/>
          <p:nvPr/>
        </p:nvSpPr>
        <p:spPr>
          <a:xfrm>
            <a:off x="1952616" y="956645"/>
            <a:ext cx="1849018" cy="30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cs typeface="Calibri" panose="020F0502020204030204" pitchFamily="34" charset="0"/>
              </a:rPr>
              <a:t>172.100.3.3:8080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56" name="Google Shape;1256;p107"/>
          <p:cNvSpPr txBox="1"/>
          <p:nvPr/>
        </p:nvSpPr>
        <p:spPr>
          <a:xfrm>
            <a:off x="5462017" y="6131896"/>
            <a:ext cx="1233740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cs typeface="Calibri" panose="020F0502020204030204" pitchFamily="34" charset="0"/>
              </a:rPr>
              <a:t>30.3.2.6:80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57" name="Google Shape;1257;p107"/>
          <p:cNvSpPr txBox="1"/>
          <p:nvPr/>
        </p:nvSpPr>
        <p:spPr>
          <a:xfrm>
            <a:off x="4086835" y="931668"/>
            <a:ext cx="1863253" cy="389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cs typeface="Calibri" panose="020F0502020204030204" pitchFamily="34" charset="0"/>
              </a:rPr>
              <a:t>172.100.3.4:8080</a:t>
            </a:r>
            <a:endParaRPr sz="1400" dirty="0">
              <a:cs typeface="Calibri" panose="020F0502020204030204" pitchFamily="34" charset="0"/>
            </a:endParaRPr>
          </a:p>
        </p:txBody>
      </p:sp>
      <p:grpSp>
        <p:nvGrpSpPr>
          <p:cNvPr id="1258" name="Google Shape;1258;p107"/>
          <p:cNvGrpSpPr/>
          <p:nvPr/>
        </p:nvGrpSpPr>
        <p:grpSpPr>
          <a:xfrm>
            <a:off x="2337441" y="1303819"/>
            <a:ext cx="782621" cy="782621"/>
            <a:chOff x="2338050" y="1150865"/>
            <a:chExt cx="782825" cy="782825"/>
          </a:xfrm>
        </p:grpSpPr>
        <p:pic>
          <p:nvPicPr>
            <p:cNvPr id="1259" name="Google Shape;1259;p10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050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0" name="Google Shape;1260;p1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7188" y="1343175"/>
              <a:ext cx="384550" cy="384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1" name="Google Shape;1261;p107"/>
          <p:cNvGrpSpPr/>
          <p:nvPr/>
        </p:nvGrpSpPr>
        <p:grpSpPr>
          <a:xfrm>
            <a:off x="4484620" y="1303819"/>
            <a:ext cx="782621" cy="782621"/>
            <a:chOff x="2338050" y="1150865"/>
            <a:chExt cx="782825" cy="782825"/>
          </a:xfrm>
        </p:grpSpPr>
        <p:pic>
          <p:nvPicPr>
            <p:cNvPr id="1262" name="Google Shape;1262;p10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050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3" name="Google Shape;1263;p1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7188" y="1343175"/>
              <a:ext cx="384550" cy="384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4" name="Google Shape;1264;p107"/>
          <p:cNvGrpSpPr/>
          <p:nvPr/>
        </p:nvGrpSpPr>
        <p:grpSpPr>
          <a:xfrm>
            <a:off x="6745656" y="1303819"/>
            <a:ext cx="782621" cy="782621"/>
            <a:chOff x="6633513" y="1150865"/>
            <a:chExt cx="782825" cy="782825"/>
          </a:xfrm>
        </p:grpSpPr>
        <p:pic>
          <p:nvPicPr>
            <p:cNvPr id="1265" name="Google Shape;1265;p10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33513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6" name="Google Shape;1266;p1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9990" y="1323949"/>
              <a:ext cx="443500" cy="43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7" name="Google Shape;1267;p107"/>
          <p:cNvSpPr txBox="1"/>
          <p:nvPr/>
        </p:nvSpPr>
        <p:spPr>
          <a:xfrm>
            <a:off x="6799853" y="2361152"/>
            <a:ext cx="782620" cy="3931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>
                <a:cs typeface="Calibri" panose="020F0502020204030204" pitchFamily="34" charset="0"/>
              </a:rPr>
              <a:t>mysql</a:t>
            </a:r>
            <a:endParaRPr sz="1400">
              <a:cs typeface="Calibri" panose="020F0502020204030204" pitchFamily="34" charset="0"/>
            </a:endParaRPr>
          </a:p>
        </p:txBody>
      </p:sp>
      <p:sp>
        <p:nvSpPr>
          <p:cNvPr id="1268" name="Google Shape;1268;p107"/>
          <p:cNvSpPr txBox="1"/>
          <p:nvPr/>
        </p:nvSpPr>
        <p:spPr>
          <a:xfrm>
            <a:off x="6347871" y="974316"/>
            <a:ext cx="1863253" cy="329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cs typeface="Calibri" panose="020F0502020204030204" pitchFamily="34" charset="0"/>
              </a:rPr>
              <a:t>172.100.3.5:3306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69" name="Google Shape;1269;p107"/>
          <p:cNvSpPr txBox="1"/>
          <p:nvPr/>
        </p:nvSpPr>
        <p:spPr>
          <a:xfrm>
            <a:off x="6347871" y="2697791"/>
            <a:ext cx="1815869" cy="34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>
                <a:cs typeface="Calibri" panose="020F0502020204030204" pitchFamily="34" charset="0"/>
              </a:rPr>
              <a:t>192.168.3.4:3306</a:t>
            </a:r>
            <a:endParaRPr sz="1400">
              <a:cs typeface="Calibri" panose="020F0502020204030204" pitchFamily="34" charset="0"/>
            </a:endParaRPr>
          </a:p>
        </p:txBody>
      </p:sp>
      <p:sp>
        <p:nvSpPr>
          <p:cNvPr id="1270" name="Google Shape;1270;p107"/>
          <p:cNvSpPr/>
          <p:nvPr/>
        </p:nvSpPr>
        <p:spPr>
          <a:xfrm>
            <a:off x="2734512" y="5612356"/>
            <a:ext cx="796297" cy="661070"/>
          </a:xfrm>
          <a:custGeom>
            <a:avLst/>
            <a:gdLst/>
            <a:ahLst/>
            <a:cxnLst/>
            <a:rect l="l" t="t" r="r" b="b"/>
            <a:pathLst>
              <a:path w="210298" h="173100" extrusionOk="0">
                <a:moveTo>
                  <a:pt x="10655" y="129731"/>
                </a:moveTo>
                <a:lnTo>
                  <a:pt x="199830" y="129731"/>
                </a:lnTo>
                <a:lnTo>
                  <a:pt x="201325" y="129544"/>
                </a:lnTo>
                <a:lnTo>
                  <a:pt x="203195" y="127675"/>
                </a:lnTo>
                <a:lnTo>
                  <a:pt x="203381" y="126180"/>
                </a:lnTo>
                <a:lnTo>
                  <a:pt x="203381" y="18133"/>
                </a:lnTo>
                <a:lnTo>
                  <a:pt x="203195" y="14395"/>
                </a:lnTo>
                <a:lnTo>
                  <a:pt x="200578" y="8039"/>
                </a:lnTo>
                <a:lnTo>
                  <a:pt x="195717" y="3179"/>
                </a:lnTo>
                <a:lnTo>
                  <a:pt x="189362" y="375"/>
                </a:lnTo>
                <a:lnTo>
                  <a:pt x="185810" y="1"/>
                </a:lnTo>
                <a:lnTo>
                  <a:pt x="24675" y="1"/>
                </a:lnTo>
                <a:lnTo>
                  <a:pt x="20937" y="375"/>
                </a:lnTo>
                <a:lnTo>
                  <a:pt x="14581" y="3179"/>
                </a:lnTo>
                <a:lnTo>
                  <a:pt x="9908" y="8039"/>
                </a:lnTo>
                <a:lnTo>
                  <a:pt x="7291" y="14395"/>
                </a:lnTo>
                <a:lnTo>
                  <a:pt x="7104" y="18133"/>
                </a:lnTo>
                <a:lnTo>
                  <a:pt x="7104" y="126180"/>
                </a:lnTo>
                <a:lnTo>
                  <a:pt x="7291" y="127675"/>
                </a:lnTo>
                <a:lnTo>
                  <a:pt x="9160" y="129544"/>
                </a:lnTo>
                <a:close/>
                <a:moveTo>
                  <a:pt x="21123" y="115338"/>
                </a:moveTo>
                <a:lnTo>
                  <a:pt x="189362" y="115338"/>
                </a:lnTo>
                <a:lnTo>
                  <a:pt x="189362" y="14582"/>
                </a:lnTo>
                <a:lnTo>
                  <a:pt x="21123" y="14582"/>
                </a:lnTo>
                <a:close/>
                <a:moveTo>
                  <a:pt x="206933" y="137022"/>
                </a:moveTo>
                <a:lnTo>
                  <a:pt x="122814" y="137022"/>
                </a:lnTo>
                <a:lnTo>
                  <a:pt x="121319" y="137208"/>
                </a:lnTo>
                <a:lnTo>
                  <a:pt x="119449" y="139078"/>
                </a:lnTo>
                <a:lnTo>
                  <a:pt x="119262" y="140573"/>
                </a:lnTo>
                <a:lnTo>
                  <a:pt x="119262" y="144125"/>
                </a:lnTo>
                <a:lnTo>
                  <a:pt x="91223" y="144125"/>
                </a:lnTo>
                <a:lnTo>
                  <a:pt x="91223" y="140573"/>
                </a:lnTo>
                <a:lnTo>
                  <a:pt x="91036" y="139078"/>
                </a:lnTo>
                <a:lnTo>
                  <a:pt x="89166" y="137208"/>
                </a:lnTo>
                <a:lnTo>
                  <a:pt x="87671" y="137022"/>
                </a:lnTo>
                <a:lnTo>
                  <a:pt x="3552" y="137022"/>
                </a:lnTo>
                <a:lnTo>
                  <a:pt x="2056" y="137208"/>
                </a:lnTo>
                <a:lnTo>
                  <a:pt x="187" y="139078"/>
                </a:lnTo>
                <a:lnTo>
                  <a:pt x="0" y="140573"/>
                </a:lnTo>
                <a:lnTo>
                  <a:pt x="0" y="154967"/>
                </a:lnTo>
                <a:lnTo>
                  <a:pt x="187" y="158706"/>
                </a:lnTo>
                <a:lnTo>
                  <a:pt x="2804" y="165061"/>
                </a:lnTo>
                <a:lnTo>
                  <a:pt x="7664" y="169921"/>
                </a:lnTo>
                <a:lnTo>
                  <a:pt x="14020" y="172725"/>
                </a:lnTo>
                <a:lnTo>
                  <a:pt x="17572" y="173099"/>
                </a:lnTo>
                <a:lnTo>
                  <a:pt x="192913" y="173099"/>
                </a:lnTo>
                <a:lnTo>
                  <a:pt x="196465" y="172725"/>
                </a:lnTo>
                <a:lnTo>
                  <a:pt x="202821" y="169921"/>
                </a:lnTo>
                <a:lnTo>
                  <a:pt x="207494" y="165061"/>
                </a:lnTo>
                <a:lnTo>
                  <a:pt x="210111" y="158706"/>
                </a:lnTo>
                <a:lnTo>
                  <a:pt x="210298" y="154967"/>
                </a:lnTo>
                <a:lnTo>
                  <a:pt x="210298" y="140573"/>
                </a:lnTo>
                <a:lnTo>
                  <a:pt x="210111" y="139078"/>
                </a:lnTo>
                <a:lnTo>
                  <a:pt x="208242" y="13720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1" name="Google Shape;1271;p107"/>
          <p:cNvSpPr txBox="1"/>
          <p:nvPr/>
        </p:nvSpPr>
        <p:spPr>
          <a:xfrm>
            <a:off x="9290005" y="464947"/>
            <a:ext cx="2307299" cy="43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600">
                <a:ea typeface="Helvetica Neue"/>
                <a:cs typeface="Calibri" panose="020F0502020204030204" pitchFamily="34" charset="0"/>
                <a:sym typeface="Helvetica Neue"/>
              </a:rPr>
              <a:t>Types:</a:t>
            </a:r>
            <a:endParaRPr sz="1600"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272" name="Google Shape;1272;p107"/>
          <p:cNvSpPr txBox="1"/>
          <p:nvPr/>
        </p:nvSpPr>
        <p:spPr>
          <a:xfrm>
            <a:off x="9594725" y="922028"/>
            <a:ext cx="2307299" cy="43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42797">
              <a:buClr>
                <a:srgbClr val="FF0000"/>
              </a:buClr>
              <a:buSzPts val="1800"/>
              <a:buFont typeface="Helvetica Neue"/>
              <a:buChar char="-"/>
            </a:pPr>
            <a:r>
              <a:rPr lang="en-US" sz="1600">
                <a:solidFill>
                  <a:srgbClr val="FF000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ClusterIP</a:t>
            </a:r>
            <a:endParaRPr sz="1600">
              <a:solidFill>
                <a:srgbClr val="FF0000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273" name="Google Shape;1273;p107"/>
          <p:cNvSpPr txBox="1"/>
          <p:nvPr/>
        </p:nvSpPr>
        <p:spPr>
          <a:xfrm>
            <a:off x="9594725" y="1302929"/>
            <a:ext cx="2307299" cy="43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42797">
              <a:buClr>
                <a:schemeClr val="accent4"/>
              </a:buClr>
              <a:buSzPts val="1800"/>
              <a:buFont typeface="Helvetica Neue"/>
              <a:buChar char="-"/>
            </a:pPr>
            <a:r>
              <a:rPr lang="en-US" sz="1600">
                <a:solidFill>
                  <a:schemeClr val="accent4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NodePort</a:t>
            </a:r>
            <a:endParaRPr sz="1600">
              <a:solidFill>
                <a:schemeClr val="accent4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274" name="Google Shape;1274;p107"/>
          <p:cNvSpPr txBox="1"/>
          <p:nvPr/>
        </p:nvSpPr>
        <p:spPr>
          <a:xfrm>
            <a:off x="9594725" y="1683830"/>
            <a:ext cx="2307299" cy="43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42797">
              <a:buClr>
                <a:schemeClr val="accent1"/>
              </a:buClr>
              <a:buSzPts val="1800"/>
              <a:buFont typeface="Helvetica Neue"/>
              <a:buChar char="-"/>
            </a:pPr>
            <a:r>
              <a:rPr lang="en-US" sz="1600">
                <a:solidFill>
                  <a:schemeClr val="accent1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LoadBalancer</a:t>
            </a:r>
            <a:endParaRPr sz="1600">
              <a:solidFill>
                <a:schemeClr val="accent1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cxnSp>
        <p:nvCxnSpPr>
          <p:cNvPr id="1275" name="Google Shape;1275;p107"/>
          <p:cNvCxnSpPr>
            <a:cxnSpLocks/>
            <a:stCxn id="1262" idx="3"/>
            <a:endCxn id="1267" idx="1"/>
          </p:cNvCxnSpPr>
          <p:nvPr/>
        </p:nvCxnSpPr>
        <p:spPr>
          <a:xfrm>
            <a:off x="5267241" y="1695130"/>
            <a:ext cx="1532612" cy="86259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6" name="Google Shape;1276;p107"/>
          <p:cNvCxnSpPr>
            <a:cxnSpLocks/>
            <a:stCxn id="1267" idx="0"/>
            <a:endCxn id="1266" idx="2"/>
          </p:cNvCxnSpPr>
          <p:nvPr/>
        </p:nvCxnSpPr>
        <p:spPr>
          <a:xfrm flipH="1" flipV="1">
            <a:off x="7143779" y="1913419"/>
            <a:ext cx="47384" cy="447733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7" name="Google Shape;1277;p107"/>
          <p:cNvCxnSpPr>
            <a:cxnSpLocks/>
            <a:endCxn id="1251" idx="2"/>
          </p:cNvCxnSpPr>
          <p:nvPr/>
        </p:nvCxnSpPr>
        <p:spPr>
          <a:xfrm flipV="1">
            <a:off x="3587434" y="5048275"/>
            <a:ext cx="1335852" cy="939056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8" name="Google Shape;1278;p107"/>
          <p:cNvCxnSpPr>
            <a:cxnSpLocks/>
            <a:endCxn id="1242" idx="3"/>
          </p:cNvCxnSpPr>
          <p:nvPr/>
        </p:nvCxnSpPr>
        <p:spPr>
          <a:xfrm flipH="1" flipV="1">
            <a:off x="4494754" y="2784156"/>
            <a:ext cx="383600" cy="562354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9" name="Google Shape;1279;p107"/>
          <p:cNvCxnSpPr>
            <a:cxnSpLocks/>
            <a:stCxn id="1242" idx="0"/>
          </p:cNvCxnSpPr>
          <p:nvPr/>
        </p:nvCxnSpPr>
        <p:spPr>
          <a:xfrm flipH="1" flipV="1">
            <a:off x="3108516" y="1861148"/>
            <a:ext cx="788794" cy="740506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0" name="Google Shape;1280;p107"/>
          <p:cNvCxnSpPr>
            <a:cxnSpLocks/>
            <a:stCxn id="1242" idx="0"/>
            <a:endCxn id="1262" idx="1"/>
          </p:cNvCxnSpPr>
          <p:nvPr/>
        </p:nvCxnSpPr>
        <p:spPr>
          <a:xfrm flipV="1">
            <a:off x="3897310" y="1695130"/>
            <a:ext cx="587310" cy="906524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1" name="Google Shape;1281;p107"/>
          <p:cNvCxnSpPr>
            <a:cxnSpLocks/>
            <a:endCxn id="1244" idx="1"/>
          </p:cNvCxnSpPr>
          <p:nvPr/>
        </p:nvCxnSpPr>
        <p:spPr>
          <a:xfrm flipV="1">
            <a:off x="3330471" y="5776777"/>
            <a:ext cx="2131545" cy="22344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2" name="Google Shape;1282;p107"/>
          <p:cNvCxnSpPr>
            <a:cxnSpLocks/>
            <a:stCxn id="1244" idx="0"/>
            <a:endCxn id="1253" idx="2"/>
          </p:cNvCxnSpPr>
          <p:nvPr/>
        </p:nvCxnSpPr>
        <p:spPr>
          <a:xfrm flipV="1">
            <a:off x="6124221" y="5025835"/>
            <a:ext cx="3397060" cy="56843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3" name="Google Shape;1283;p107"/>
          <p:cNvCxnSpPr>
            <a:cxnSpLocks/>
            <a:stCxn id="1244" idx="0"/>
            <a:endCxn id="1252" idx="2"/>
          </p:cNvCxnSpPr>
          <p:nvPr/>
        </p:nvCxnSpPr>
        <p:spPr>
          <a:xfrm flipV="1">
            <a:off x="6124221" y="5032549"/>
            <a:ext cx="1066942" cy="56172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4" name="Google Shape;1284;p107"/>
          <p:cNvCxnSpPr>
            <a:cxnSpLocks/>
            <a:stCxn id="1244" idx="0"/>
            <a:endCxn id="1251" idx="2"/>
          </p:cNvCxnSpPr>
          <p:nvPr/>
        </p:nvCxnSpPr>
        <p:spPr>
          <a:xfrm flipH="1" flipV="1">
            <a:off x="4923286" y="5048275"/>
            <a:ext cx="1200935" cy="54599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5" name="Google Shape;1285;p107"/>
          <p:cNvCxnSpPr>
            <a:cxnSpLocks/>
            <a:stCxn id="1244" idx="0"/>
            <a:endCxn id="1250" idx="2"/>
          </p:cNvCxnSpPr>
          <p:nvPr/>
        </p:nvCxnSpPr>
        <p:spPr>
          <a:xfrm flipH="1" flipV="1">
            <a:off x="2801782" y="5038486"/>
            <a:ext cx="3322439" cy="5557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6" name="Google Shape;1286;p107"/>
          <p:cNvCxnSpPr/>
          <p:nvPr/>
        </p:nvCxnSpPr>
        <p:spPr>
          <a:xfrm rot="10800000" flipH="1">
            <a:off x="2768853" y="2852000"/>
            <a:ext cx="511067" cy="52756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7" name="Google Shape;1287;p107"/>
          <p:cNvCxnSpPr>
            <a:cxnSpLocks/>
            <a:endCxn id="1242" idx="3"/>
          </p:cNvCxnSpPr>
          <p:nvPr/>
        </p:nvCxnSpPr>
        <p:spPr>
          <a:xfrm flipH="1" flipV="1">
            <a:off x="4494754" y="2784156"/>
            <a:ext cx="499070" cy="54594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8" name="Google Shape;1288;p107"/>
          <p:cNvCxnSpPr>
            <a:cxnSpLocks/>
            <a:endCxn id="1242" idx="3"/>
          </p:cNvCxnSpPr>
          <p:nvPr/>
        </p:nvCxnSpPr>
        <p:spPr>
          <a:xfrm flipH="1" flipV="1">
            <a:off x="4494754" y="2784156"/>
            <a:ext cx="2262612" cy="59534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9" name="Google Shape;1289;p107"/>
          <p:cNvCxnSpPr>
            <a:cxnSpLocks/>
            <a:endCxn id="1242" idx="3"/>
          </p:cNvCxnSpPr>
          <p:nvPr/>
        </p:nvCxnSpPr>
        <p:spPr>
          <a:xfrm flipH="1" flipV="1">
            <a:off x="4494754" y="2784156"/>
            <a:ext cx="4619398" cy="67782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0" name="Google Shape;1290;p107"/>
          <p:cNvCxnSpPr>
            <a:cxnSpLocks/>
            <a:stCxn id="1242" idx="0"/>
            <a:endCxn id="1259" idx="3"/>
          </p:cNvCxnSpPr>
          <p:nvPr/>
        </p:nvCxnSpPr>
        <p:spPr>
          <a:xfrm flipH="1" flipV="1">
            <a:off x="3120062" y="1695130"/>
            <a:ext cx="777248" cy="90652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1" name="Google Shape;1291;p107"/>
          <p:cNvCxnSpPr>
            <a:cxnSpLocks/>
            <a:stCxn id="1242" idx="0"/>
            <a:endCxn id="1262" idx="1"/>
          </p:cNvCxnSpPr>
          <p:nvPr/>
        </p:nvCxnSpPr>
        <p:spPr>
          <a:xfrm flipV="1">
            <a:off x="3897310" y="1695130"/>
            <a:ext cx="587310" cy="90652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51651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6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8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For specifications well</a:t>
            </a:r>
            <a:r>
              <a:rPr lang="en-US" sz="1600" dirty="0">
                <a:solidFill>
                  <a:srgbClr val="3E3E40"/>
                </a:solidFill>
              </a:rPr>
              <a:t> 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documented</a:t>
            </a:r>
            <a:r>
              <a:rPr lang="en-US" sz="1600" dirty="0">
                <a:solidFill>
                  <a:srgbClr val="000000"/>
                </a:solidFill>
              </a:rPr>
              <a:t>.</a:t>
            </a:r>
            <a:endParaRPr lang="en-US" sz="1600" dirty="0">
              <a:solidFill>
                <a:srgbClr val="3E3E40"/>
              </a:solidFill>
            </a:endParaRPr>
          </a:p>
        </p:txBody>
      </p:sp>
      <p:sp>
        <p:nvSpPr>
          <p:cNvPr id="14" name="Trapezoid 102">
            <a:extLst>
              <a:ext uri="{FF2B5EF4-FFF2-40B4-BE49-F238E27FC236}">
                <a16:creationId xmlns:a16="http://schemas.microsoft.com/office/drawing/2014/main" id="{987FD8E3-7741-D54E-BB7B-396810B9D6AE}"/>
              </a:ext>
            </a:extLst>
          </p:cNvPr>
          <p:cNvSpPr/>
          <p:nvPr/>
        </p:nvSpPr>
        <p:spPr bwMode="gray">
          <a:xfrm flipH="1">
            <a:off x="9840686" y="419282"/>
            <a:ext cx="2348138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799" b="1" dirty="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62F4B4-9064-6D42-8D4B-BFAF866A8A34}"/>
              </a:ext>
            </a:extLst>
          </p:cNvPr>
          <p:cNvSpPr/>
          <p:nvPr/>
        </p:nvSpPr>
        <p:spPr>
          <a:xfrm>
            <a:off x="579810" y="914278"/>
            <a:ext cx="3290608" cy="385802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apiVersion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D19A66"/>
                </a:solidFill>
                <a:latin typeface="Helvetica"/>
                <a:cs typeface="Helvetica"/>
              </a:rPr>
              <a:t>v1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kind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Service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metadata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nginx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namespace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default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spec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type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ClusterIP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ports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-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http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port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D19A66"/>
                </a:solidFill>
                <a:latin typeface="Helvetica"/>
                <a:cs typeface="Helvetica"/>
              </a:rPr>
              <a:t>80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  </a:t>
            </a:r>
            <a:r>
              <a:rPr lang="es-ES" dirty="0" err="1">
                <a:solidFill>
                  <a:srgbClr val="E06C75"/>
                </a:solidFill>
                <a:latin typeface="Helvetica"/>
                <a:cs typeface="Helvetica"/>
              </a:rPr>
              <a:t>targetPort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http</a:t>
            </a:r>
            <a:br>
              <a:rPr lang="es-ES" dirty="0">
                <a:latin typeface="Helvetica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selector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app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>
                <a:solidFill>
                  <a:srgbClr val="98C379"/>
                </a:solidFill>
                <a:latin typeface="Helvetica"/>
                <a:cs typeface="Helvetica"/>
              </a:rPr>
              <a:t>nginx</a:t>
            </a:r>
            <a:br>
              <a:rPr lang="es-ES" dirty="0">
                <a:latin typeface="Helvetica" pitchFamily="2" charset="0"/>
              </a:rPr>
            </a:br>
            <a:endParaRPr lang="es-ES" dirty="0">
              <a:solidFill>
                <a:srgbClr val="E06C75"/>
              </a:solidFill>
              <a:latin typeface="Helvetica" pitchFamily="2" charset="0"/>
            </a:endParaRPr>
          </a:p>
        </p:txBody>
      </p:sp>
      <p:sp>
        <p:nvSpPr>
          <p:cNvPr id="11" name="Google Shape;1187;p114">
            <a:extLst>
              <a:ext uri="{FF2B5EF4-FFF2-40B4-BE49-F238E27FC236}">
                <a16:creationId xmlns:a16="http://schemas.microsoft.com/office/drawing/2014/main" id="{EC79F9E7-4F1F-C242-9F07-A0FFB9F3F035}"/>
              </a:ext>
            </a:extLst>
          </p:cNvPr>
          <p:cNvSpPr txBox="1"/>
          <p:nvPr/>
        </p:nvSpPr>
        <p:spPr>
          <a:xfrm>
            <a:off x="4176105" y="3886200"/>
            <a:ext cx="3808412" cy="80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200"/>
              </a:spcBef>
              <a:buClr>
                <a:srgbClr val="40B654"/>
              </a:buClr>
            </a:pPr>
            <a:r>
              <a:rPr lang="en-US" sz="16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You can also expose a deployment on the fly. Let's try it: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40F98EA-D447-6941-90DB-116896F2E3E7}"/>
              </a:ext>
            </a:extLst>
          </p:cNvPr>
          <p:cNvSpPr/>
          <p:nvPr/>
        </p:nvSpPr>
        <p:spPr>
          <a:xfrm>
            <a:off x="579809" y="4893412"/>
            <a:ext cx="7684625" cy="1288868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expose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deployment/nginx 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--name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nginx 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--port=80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--target-port=8080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--type=</a:t>
            </a:r>
            <a:r>
              <a:rPr lang="es-ES" sz="1400" dirty="0" err="1">
                <a:solidFill>
                  <a:srgbClr val="D19A66"/>
                </a:solidFill>
                <a:latin typeface="Helvetica" pitchFamily="2" charset="0"/>
              </a:rPr>
              <a:t>NodePort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 </a:t>
            </a:r>
            <a:br>
              <a:rPr lang="es-ES" sz="1400" dirty="0">
                <a:solidFill>
                  <a:srgbClr val="D19A66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get svc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5FAAE9"/>
                </a:solidFill>
                <a:latin typeface="Helvetica" pitchFamily="2" charset="0"/>
              </a:rPr>
              <a:t>NAME        TYPE          CLUSTER-IP       EXTERNAL-IP   PORT(S)           AGE </a:t>
            </a:r>
            <a:br>
              <a:rPr lang="es-ES" sz="1400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5FAAE9"/>
                </a:solidFill>
                <a:latin typeface="Helvetica" pitchFamily="2" charset="0"/>
              </a:rPr>
              <a:t>nginx          </a:t>
            </a:r>
            <a:r>
              <a:rPr lang="es-ES" sz="1400" dirty="0" err="1">
                <a:solidFill>
                  <a:srgbClr val="5FAAE9"/>
                </a:solidFill>
                <a:latin typeface="Helvetica" pitchFamily="2" charset="0"/>
              </a:rPr>
              <a:t>NodePort</a:t>
            </a:r>
            <a:r>
              <a:rPr lang="es-ES" sz="1400" dirty="0">
                <a:solidFill>
                  <a:srgbClr val="5FAAE9"/>
                </a:solidFill>
                <a:latin typeface="Helvetica" pitchFamily="2" charset="0"/>
              </a:rPr>
              <a:t>    10.100.56.229    &lt;</a:t>
            </a:r>
            <a:r>
              <a:rPr lang="es-ES" sz="1400" dirty="0" err="1">
                <a:solidFill>
                  <a:srgbClr val="5FAAE9"/>
                </a:solidFill>
                <a:latin typeface="Helvetica" pitchFamily="2" charset="0"/>
              </a:rPr>
              <a:t>none</a:t>
            </a:r>
            <a:r>
              <a:rPr lang="es-ES" sz="1400" dirty="0">
                <a:solidFill>
                  <a:srgbClr val="5FAAE9"/>
                </a:solidFill>
                <a:latin typeface="Helvetica" pitchFamily="2" charset="0"/>
              </a:rPr>
              <a:t>&gt;                80:30306/TCP   8s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47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>
              <a:spcBef>
                <a:spcPts val="0"/>
              </a:spcBef>
              <a:buNone/>
            </a:pPr>
            <a:r>
              <a:rPr lang="en-US" sz="1600" dirty="0">
                <a:solidFill>
                  <a:srgbClr val="3E3E40"/>
                </a:solidFill>
              </a:rPr>
              <a:t>A 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DNS service</a:t>
            </a:r>
            <a:r>
              <a:rPr lang="en-US" sz="1600" dirty="0">
                <a:solidFill>
                  <a:srgbClr val="3E3E40"/>
                </a:solidFill>
              </a:rPr>
              <a:t> is provided as a Kubernetes add-on in clusters. On GKE, </a:t>
            </a:r>
            <a:r>
              <a:rPr lang="en-US" sz="1600" dirty="0" err="1">
                <a:solidFill>
                  <a:srgbClr val="3E3E40"/>
                </a:solidFill>
              </a:rPr>
              <a:t>Minikube</a:t>
            </a:r>
            <a:r>
              <a:rPr lang="en-US" sz="1600" dirty="0">
                <a:solidFill>
                  <a:srgbClr val="3E3E40"/>
                </a:solidFill>
              </a:rPr>
              <a:t> and K8s Sandbox this DNS service is provided by default. </a:t>
            </a:r>
          </a:p>
          <a:p>
            <a:pPr algn="just">
              <a:spcBef>
                <a:spcPts val="0"/>
              </a:spcBef>
              <a:buNone/>
            </a:pPr>
            <a:endParaRPr lang="en-US" sz="1600" dirty="0">
              <a:solidFill>
                <a:srgbClr val="3E3E40"/>
              </a:solidFill>
            </a:endParaRPr>
          </a:p>
          <a:p>
            <a:pPr algn="just">
              <a:spcBef>
                <a:spcPts val="0"/>
              </a:spcBef>
              <a:buClr>
                <a:srgbClr val="40B654"/>
              </a:buClr>
              <a:buNone/>
            </a:pPr>
            <a:r>
              <a:rPr lang="en-US" sz="1600" dirty="0">
                <a:solidFill>
                  <a:srgbClr val="3E3E40"/>
                </a:solidFill>
              </a:rPr>
              <a:t>A service gets registered in DNS and DNS lookup will further direct traffic to one of the matching Pods via the </a:t>
            </a:r>
            <a:r>
              <a:rPr lang="en-US" sz="1600" dirty="0" err="1">
                <a:solidFill>
                  <a:srgbClr val="3E3E40"/>
                </a:solidFill>
              </a:rPr>
              <a:t>ClusterIP</a:t>
            </a:r>
            <a:r>
              <a:rPr lang="en-US" sz="1600" dirty="0">
                <a:solidFill>
                  <a:srgbClr val="3E3E40"/>
                </a:solidFill>
              </a:rPr>
              <a:t> of the service.</a:t>
            </a:r>
          </a:p>
          <a:p>
            <a:pPr algn="just">
              <a:spcBef>
                <a:spcPts val="0"/>
              </a:spcBef>
              <a:buClr>
                <a:srgbClr val="40B654"/>
              </a:buClr>
              <a:buNone/>
            </a:pPr>
            <a:endParaRPr lang="en-US" sz="1600" dirty="0">
              <a:solidFill>
                <a:srgbClr val="3E3E40"/>
              </a:solidFill>
            </a:endParaRPr>
          </a:p>
          <a:p>
            <a:pPr algn="just">
              <a:spcBef>
                <a:spcPts val="0"/>
              </a:spcBef>
              <a:buClr>
                <a:srgbClr val="40B654"/>
              </a:buClr>
              <a:buNone/>
            </a:pPr>
            <a:r>
              <a:rPr lang="en-US" sz="1600" u="sng" dirty="0">
                <a:solidFill>
                  <a:schemeClr val="hlink"/>
                </a:solidFill>
                <a:hlinkClick r:id="rId4"/>
              </a:rPr>
              <a:t>Interesting read.</a:t>
            </a:r>
            <a:endParaRPr lang="en-US" sz="1600" dirty="0">
              <a:solidFill>
                <a:srgbClr val="3E3E40"/>
              </a:solidFill>
            </a:endParaRPr>
          </a:p>
        </p:txBody>
      </p:sp>
      <p:sp>
        <p:nvSpPr>
          <p:cNvPr id="14" name="Trapezoid 102">
            <a:extLst>
              <a:ext uri="{FF2B5EF4-FFF2-40B4-BE49-F238E27FC236}">
                <a16:creationId xmlns:a16="http://schemas.microsoft.com/office/drawing/2014/main" id="{987FD8E3-7741-D54E-BB7B-396810B9D6AE}"/>
              </a:ext>
            </a:extLst>
          </p:cNvPr>
          <p:cNvSpPr/>
          <p:nvPr/>
        </p:nvSpPr>
        <p:spPr bwMode="gray">
          <a:xfrm flipH="1">
            <a:off x="10450286" y="419282"/>
            <a:ext cx="1738538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799" b="1" dirty="0">
                <a:solidFill>
                  <a:schemeClr val="bg1"/>
                </a:solidFill>
              </a:rPr>
              <a:t>DNS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40F98EA-D447-6941-90DB-116896F2E3E7}"/>
              </a:ext>
            </a:extLst>
          </p:cNvPr>
          <p:cNvSpPr/>
          <p:nvPr/>
        </p:nvSpPr>
        <p:spPr>
          <a:xfrm>
            <a:off x="579809" y="1158240"/>
            <a:ext cx="7144694" cy="457200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create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-f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busybox.yaml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exec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</a:t>
            </a:r>
            <a:r>
              <a:rPr lang="es-ES" sz="1600" dirty="0" err="1">
                <a:solidFill>
                  <a:srgbClr val="D19A66"/>
                </a:solidFill>
                <a:latin typeface="Helvetica" pitchFamily="2" charset="0"/>
              </a:rPr>
              <a:t>it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busybox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nslookup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nginx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Server:        10.96.0.10 </a:t>
            </a:r>
            <a:br>
              <a:rPr lang="es-ES" sz="1600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sz="1600" dirty="0" err="1">
                <a:solidFill>
                  <a:srgbClr val="5FAAE9"/>
                </a:solidFill>
                <a:latin typeface="Helvetica" pitchFamily="2" charset="0"/>
              </a:rPr>
              <a:t>Address</a:t>
            </a: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 1:   10.96.0.10 </a:t>
            </a:r>
            <a:r>
              <a:rPr lang="es-ES" sz="1600" dirty="0" err="1">
                <a:solidFill>
                  <a:srgbClr val="5FAAE9"/>
                </a:solidFill>
                <a:latin typeface="Helvetica" pitchFamily="2" charset="0"/>
              </a:rPr>
              <a:t>kube-dns.kube-system.svc.cluster.local</a:t>
            </a: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Name:         nginx </a:t>
            </a:r>
            <a:br>
              <a:rPr lang="es-ES" sz="1600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sz="1600" dirty="0" err="1">
                <a:solidFill>
                  <a:srgbClr val="5FAAE9"/>
                </a:solidFill>
                <a:latin typeface="Helvetica" pitchFamily="2" charset="0"/>
              </a:rPr>
              <a:t>Address</a:t>
            </a: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 1:   10.111.180.87 </a:t>
            </a:r>
            <a:r>
              <a:rPr lang="es-ES" sz="1600" dirty="0" err="1">
                <a:solidFill>
                  <a:srgbClr val="5FAAE9"/>
                </a:solidFill>
                <a:latin typeface="Helvetica" pitchFamily="2" charset="0"/>
              </a:rPr>
              <a:t>nginx.default.svc.cluster.local</a:t>
            </a: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get svc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NAME         TYPE        CLUSTER-IP EXTERNAL-IP   PORT(S)           AGE </a:t>
            </a:r>
            <a:br>
              <a:rPr lang="es-ES" sz="1600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sz="1600" dirty="0" err="1">
                <a:solidFill>
                  <a:srgbClr val="5FAAE9"/>
                </a:solidFill>
                <a:latin typeface="Helvetica" pitchFamily="2" charset="0"/>
              </a:rPr>
              <a:t>kubernetes</a:t>
            </a: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  </a:t>
            </a:r>
            <a:r>
              <a:rPr lang="es-ES" sz="1600" dirty="0" err="1">
                <a:solidFill>
                  <a:srgbClr val="5FAAE9"/>
                </a:solidFill>
                <a:latin typeface="Helvetica" pitchFamily="2" charset="0"/>
              </a:rPr>
              <a:t>ClusterIP</a:t>
            </a: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  10.96.0.1        &lt;</a:t>
            </a:r>
            <a:r>
              <a:rPr lang="es-ES" sz="1600" dirty="0" err="1">
                <a:solidFill>
                  <a:srgbClr val="5FAAE9"/>
                </a:solidFill>
                <a:latin typeface="Helvetica" pitchFamily="2" charset="0"/>
              </a:rPr>
              <a:t>none</a:t>
            </a: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&gt;              443/TCP           43m </a:t>
            </a:r>
            <a:br>
              <a:rPr lang="es-ES" sz="1600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nginx           </a:t>
            </a:r>
            <a:r>
              <a:rPr lang="es-ES" sz="1600" dirty="0" err="1">
                <a:solidFill>
                  <a:srgbClr val="5FAAE9"/>
                </a:solidFill>
                <a:latin typeface="Helvetica" pitchFamily="2" charset="0"/>
              </a:rPr>
              <a:t>NodePort</a:t>
            </a: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  10.1.1.87        &lt;</a:t>
            </a:r>
            <a:r>
              <a:rPr lang="es-ES" sz="1600" dirty="0" err="1">
                <a:solidFill>
                  <a:srgbClr val="5FAAE9"/>
                </a:solidFill>
                <a:latin typeface="Helvetica" pitchFamily="2" charset="0"/>
              </a:rPr>
              <a:t>none</a:t>
            </a: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&gt;              80:31436/TCP  40m </a:t>
            </a:r>
            <a:br>
              <a:rPr lang="es-ES" sz="16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exec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-ti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busybox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wget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http://nginx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 err="1">
                <a:solidFill>
                  <a:srgbClr val="5FAAE9"/>
                </a:solidFill>
                <a:latin typeface="Helvetica" pitchFamily="2" charset="0"/>
              </a:rPr>
              <a:t>Connecting</a:t>
            </a: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 to nginx (10.0.0.112:80) </a:t>
            </a:r>
            <a:br>
              <a:rPr lang="es-ES" sz="1600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sz="1600" dirty="0" err="1">
                <a:solidFill>
                  <a:srgbClr val="5FAAE9"/>
                </a:solidFill>
                <a:latin typeface="Helvetica" pitchFamily="2" charset="0"/>
              </a:rPr>
              <a:t>index.html</a:t>
            </a:r>
            <a:r>
              <a:rPr lang="es-ES" sz="1600" dirty="0">
                <a:solidFill>
                  <a:srgbClr val="5FAAE9"/>
                </a:solidFill>
                <a:latin typeface="Helvetica" pitchFamily="2" charset="0"/>
              </a:rPr>
              <a:t> 100% |*******************************|  612  0:00:00 ETA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exec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-ti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busybox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cat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index.html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3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5"/>
          <p:cNvSpPr txBox="1">
            <a:spLocks noGrp="1"/>
          </p:cNvSpPr>
          <p:nvPr>
            <p:ph type="subTitle" idx="10"/>
          </p:nvPr>
        </p:nvSpPr>
        <p:spPr>
          <a:xfrm>
            <a:off x="579809" y="1050879"/>
            <a:ext cx="9336006" cy="42492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100"/>
              <a:buNone/>
            </a:pPr>
            <a:r>
              <a:rPr lang="en-US" sz="2200" u="sng" dirty="0">
                <a:solidFill>
                  <a:srgbClr val="404040"/>
                </a:solidFill>
                <a:ea typeface="Calibri"/>
                <a:cs typeface="Calibri"/>
                <a:sym typeface="Calibri"/>
                <a:hlinkClick r:id="rId3"/>
              </a:rPr>
              <a:t>Kubernetes</a:t>
            </a: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 is an open-source software for automating deployment, scaling, and management of containerized applications. </a:t>
            </a:r>
            <a:endParaRPr sz="22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Provides a powerful API to manage distributed applications. </a:t>
            </a: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Built on 15 years of experience at Google</a:t>
            </a:r>
            <a:endParaRPr sz="22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Apache Software License</a:t>
            </a:r>
            <a:endParaRPr sz="22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Now governed by the </a:t>
            </a:r>
            <a:r>
              <a:rPr lang="en-US" sz="2200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4"/>
              </a:rPr>
              <a:t>CNCF</a:t>
            </a: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 (Cloud Native Computing Foundation) at the Linux Foundation</a:t>
            </a:r>
            <a:endParaRPr sz="22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Several Special Interest Groups (SIG)</a:t>
            </a:r>
            <a:endParaRPr sz="22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Open to everyone</a:t>
            </a:r>
            <a:endParaRPr sz="22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Weekly Hangouts</a:t>
            </a:r>
            <a:endParaRPr sz="2200" dirty="0"/>
          </a:p>
        </p:txBody>
      </p:sp>
      <p:sp>
        <p:nvSpPr>
          <p:cNvPr id="543" name="Google Shape;543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Introduction</a:t>
            </a:r>
            <a:endParaRPr/>
          </a:p>
        </p:txBody>
      </p:sp>
      <p:sp>
        <p:nvSpPr>
          <p:cNvPr id="546" name="Google Shape;546;p65"/>
          <p:cNvSpPr txBox="1">
            <a:spLocks noGrp="1"/>
          </p:cNvSpPr>
          <p:nvPr>
            <p:ph type="ftr" idx="4294967295"/>
          </p:nvPr>
        </p:nvSpPr>
        <p:spPr>
          <a:xfrm>
            <a:off x="8075613" y="6408738"/>
            <a:ext cx="4113212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2019 Bitnami.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732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82D4-0C9C-8842-8B84-910EAAF37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Hands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95C92-D8AF-D949-BF69-E03D822D9B7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 err="1"/>
              <a:t>Guestbook</a:t>
            </a:r>
            <a:r>
              <a:rPr lang="es-ES" dirty="0"/>
              <a:t> – </a:t>
            </a:r>
            <a:r>
              <a:rPr lang="es-ES" dirty="0" err="1"/>
              <a:t>Part</a:t>
            </a:r>
            <a:r>
              <a:rPr lang="es-ES" dirty="0"/>
              <a:t> II</a:t>
            </a:r>
          </a:p>
        </p:txBody>
      </p:sp>
      <p:sp>
        <p:nvSpPr>
          <p:cNvPr id="1589" name="Google Shape;1589;p150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pPr marL="576262" lvl="1" indent="-296862">
              <a:spcBef>
                <a:spcPts val="600"/>
              </a:spcBef>
              <a:buSzPts val="2200"/>
              <a:buFont typeface="Helvetica Neue"/>
              <a:buChar char="•"/>
            </a:pPr>
            <a:r>
              <a:rPr lang="en-US" sz="2200" dirty="0"/>
              <a:t>Add services to the backend. What changed?</a:t>
            </a:r>
          </a:p>
          <a:p>
            <a:pPr marL="576262" lvl="1" indent="-296862">
              <a:spcBef>
                <a:spcPts val="600"/>
              </a:spcBef>
              <a:buSzPts val="2200"/>
              <a:buFont typeface="Helvetica Neue"/>
              <a:buChar char="•"/>
            </a:pPr>
            <a:r>
              <a:rPr lang="en-US" sz="2200" dirty="0"/>
              <a:t>Add a service for the frontend</a:t>
            </a:r>
          </a:p>
        </p:txBody>
      </p:sp>
    </p:spTree>
    <p:extLst>
      <p:ext uri="{BB962C8B-B14F-4D97-AF65-F5344CB8AC3E}">
        <p14:creationId xmlns:p14="http://schemas.microsoft.com/office/powerpoint/2010/main" val="30071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1700794"/>
            <a:ext cx="6427626" cy="1229360"/>
          </a:xfrm>
        </p:spPr>
        <p:txBody>
          <a:bodyPr/>
          <a:lstStyle/>
          <a:p>
            <a:r>
              <a:rPr lang="en-US" dirty="0"/>
              <a:t>Configuring your Apps on K8s</a:t>
            </a:r>
          </a:p>
        </p:txBody>
      </p:sp>
    </p:spTree>
    <p:extLst>
      <p:ext uri="{BB962C8B-B14F-4D97-AF65-F5344CB8AC3E}">
        <p14:creationId xmlns:p14="http://schemas.microsoft.com/office/powerpoint/2010/main" val="418301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your apps via env. vars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sz="1600" dirty="0">
                <a:solidFill>
                  <a:srgbClr val="3E3E40"/>
                </a:solidFill>
                <a:cs typeface="Calibri" panose="020F0502020204030204" pitchFamily="34" charset="0"/>
              </a:rPr>
              <a:t>Using environment variables is one of the most extended methods to configure containerized apps.</a:t>
            </a:r>
          </a:p>
          <a:p>
            <a:pPr lvl="0">
              <a:spcBef>
                <a:spcPts val="0"/>
              </a:spcBef>
              <a:buNone/>
            </a:pPr>
            <a:endParaRPr lang="en-US" sz="1600" dirty="0">
              <a:solidFill>
                <a:srgbClr val="3E3E40"/>
              </a:solidFill>
            </a:endParaRPr>
          </a:p>
        </p:txBody>
      </p:sp>
      <p:sp>
        <p:nvSpPr>
          <p:cNvPr id="14" name="Trapezoid 102">
            <a:extLst>
              <a:ext uri="{FF2B5EF4-FFF2-40B4-BE49-F238E27FC236}">
                <a16:creationId xmlns:a16="http://schemas.microsoft.com/office/drawing/2014/main" id="{987FD8E3-7741-D54E-BB7B-396810B9D6AE}"/>
              </a:ext>
            </a:extLst>
          </p:cNvPr>
          <p:cNvSpPr/>
          <p:nvPr/>
        </p:nvSpPr>
        <p:spPr bwMode="gray">
          <a:xfrm flipH="1">
            <a:off x="8473440" y="419282"/>
            <a:ext cx="3715384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799" b="1" dirty="0">
                <a:solidFill>
                  <a:schemeClr val="bg1"/>
                </a:solidFill>
              </a:rPr>
              <a:t>environment variables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62F4B4-9064-6D42-8D4B-BFAF866A8A34}"/>
              </a:ext>
            </a:extLst>
          </p:cNvPr>
          <p:cNvSpPr/>
          <p:nvPr/>
        </p:nvSpPr>
        <p:spPr>
          <a:xfrm>
            <a:off x="310638" y="3187964"/>
            <a:ext cx="3808412" cy="269903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apiVersion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v1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kind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Pod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metadata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mysql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spec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containers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mysql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image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bitnami/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mysql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env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    -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ALLOW_EMPTY_PASSWORD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    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value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"yes"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endParaRPr lang="es-ES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endParaRPr lang="es-ES" dirty="0">
              <a:solidFill>
                <a:srgbClr val="E06C75"/>
              </a:solidFill>
              <a:latin typeface="Helvetica" pitchFamily="2" charset="0"/>
            </a:endParaRPr>
          </a:p>
        </p:txBody>
      </p:sp>
      <p:sp>
        <p:nvSpPr>
          <p:cNvPr id="11" name="Google Shape;1187;p114">
            <a:extLst>
              <a:ext uri="{FF2B5EF4-FFF2-40B4-BE49-F238E27FC236}">
                <a16:creationId xmlns:a16="http://schemas.microsoft.com/office/drawing/2014/main" id="{EC79F9E7-4F1F-C242-9F07-A0FFB9F3F035}"/>
              </a:ext>
            </a:extLst>
          </p:cNvPr>
          <p:cNvSpPr txBox="1"/>
          <p:nvPr/>
        </p:nvSpPr>
        <p:spPr>
          <a:xfrm>
            <a:off x="4457891" y="4136886"/>
            <a:ext cx="3808412" cy="80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200"/>
              </a:spcBef>
              <a:buClr>
                <a:srgbClr val="40B654"/>
              </a:buClr>
            </a:pPr>
            <a:r>
              <a:rPr lang="en-US" sz="16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No password is needed as you can check: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40F98EA-D447-6941-90DB-116896F2E3E7}"/>
              </a:ext>
            </a:extLst>
          </p:cNvPr>
          <p:cNvSpPr/>
          <p:nvPr/>
        </p:nvSpPr>
        <p:spPr>
          <a:xfrm>
            <a:off x="4457891" y="5102418"/>
            <a:ext cx="3922522" cy="697491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create 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-f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mysql.yaml</a:t>
            </a: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r>
              <a:rPr lang="es-ES" sz="14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kubectl 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exec 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–</a:t>
            </a:r>
            <a:r>
              <a:rPr lang="es-ES" sz="1400" dirty="0" err="1">
                <a:solidFill>
                  <a:srgbClr val="D19A66"/>
                </a:solidFill>
                <a:latin typeface="Helvetica" pitchFamily="2" charset="0"/>
              </a:rPr>
              <a:t>it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mysql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-- </a:t>
            </a:r>
            <a:r>
              <a:rPr lang="es-ES" sz="1400" dirty="0" err="1">
                <a:solidFill>
                  <a:srgbClr val="D19A66"/>
                </a:solidFill>
                <a:latin typeface="Helvetica" pitchFamily="2" charset="0"/>
              </a:rPr>
              <a:t>mysql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 -h 127.0.0.1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9" name="Google Shape;1477;p133">
            <a:extLst>
              <a:ext uri="{FF2B5EF4-FFF2-40B4-BE49-F238E27FC236}">
                <a16:creationId xmlns:a16="http://schemas.microsoft.com/office/drawing/2014/main" id="{91F141BE-96D1-E846-A35F-B20DFDC28A89}"/>
              </a:ext>
            </a:extLst>
          </p:cNvPr>
          <p:cNvSpPr txBox="1"/>
          <p:nvPr/>
        </p:nvSpPr>
        <p:spPr>
          <a:xfrm>
            <a:off x="446250" y="966900"/>
            <a:ext cx="68565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Take a look to the </a:t>
            </a:r>
            <a:r>
              <a:rPr lang="en-US" sz="1600" u="sng" dirty="0">
                <a:solidFill>
                  <a:schemeClr val="hlink"/>
                </a:solidFill>
                <a:ea typeface="Helvetica Neue"/>
                <a:cs typeface="Helvetica Neue"/>
                <a:sym typeface="Helvetica Neue"/>
                <a:hlinkClick r:id="rId3"/>
              </a:rPr>
              <a:t>different configurations</a:t>
            </a:r>
            <a:r>
              <a:rPr lang="en-US" sz="16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 supported on the </a:t>
            </a:r>
            <a:r>
              <a:rPr lang="en-US" sz="1600" dirty="0" err="1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Bitnami</a:t>
            </a:r>
            <a:r>
              <a:rPr lang="en-US" sz="16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 MySQL Docker Image...</a:t>
            </a:r>
            <a:endParaRPr sz="1600" dirty="0">
              <a:solidFill>
                <a:srgbClr val="3E3E40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479;p133">
            <a:extLst>
              <a:ext uri="{FF2B5EF4-FFF2-40B4-BE49-F238E27FC236}">
                <a16:creationId xmlns:a16="http://schemas.microsoft.com/office/drawing/2014/main" id="{7306DDF2-25DB-DA46-A273-B95C0624DAA3}"/>
              </a:ext>
            </a:extLst>
          </p:cNvPr>
          <p:cNvSpPr txBox="1"/>
          <p:nvPr/>
        </p:nvSpPr>
        <p:spPr>
          <a:xfrm>
            <a:off x="446250" y="1672668"/>
            <a:ext cx="68565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As you can check, we can use the env. variable </a:t>
            </a:r>
            <a:r>
              <a:rPr lang="en-US" sz="1600" i="1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ALLOW_EMPTY_PASSWORD</a:t>
            </a:r>
            <a:r>
              <a:rPr lang="en-US" sz="16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 to configure MySQL to disable authentication. Use it on a Pod:</a:t>
            </a:r>
            <a:endParaRPr sz="1600" dirty="0">
              <a:solidFill>
                <a:srgbClr val="3E3E40"/>
              </a:solidFill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8591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secrets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 algn="just">
              <a:spcBef>
                <a:spcPts val="0"/>
              </a:spcBef>
              <a:buNone/>
            </a:pPr>
            <a:r>
              <a:rPr lang="en-US" sz="1600" dirty="0">
                <a:solidFill>
                  <a:srgbClr val="3E3E40"/>
                </a:solidFill>
              </a:rPr>
              <a:t>In order to pass sensitive information to the applications we deploy, we used 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secrets</a:t>
            </a:r>
            <a:r>
              <a:rPr lang="en-US" sz="1600" dirty="0">
                <a:solidFill>
                  <a:srgbClr val="3E3E40"/>
                </a:solidFill>
              </a:rPr>
              <a:t>.</a:t>
            </a:r>
          </a:p>
          <a:p>
            <a:pPr lvl="0" algn="just">
              <a:spcBef>
                <a:spcPts val="0"/>
              </a:spcBef>
              <a:buNone/>
            </a:pPr>
            <a:endParaRPr lang="en-US" sz="1600" dirty="0">
              <a:solidFill>
                <a:srgbClr val="3E3E40"/>
              </a:solidFill>
            </a:endParaRPr>
          </a:p>
          <a:p>
            <a:pPr lvl="0" algn="just">
              <a:spcBef>
                <a:spcPts val="0"/>
              </a:spcBef>
              <a:buNone/>
            </a:pPr>
            <a:r>
              <a:rPr lang="en-US" sz="1600" dirty="0">
                <a:solidFill>
                  <a:srgbClr val="3E3E40"/>
                </a:solidFill>
              </a:rPr>
              <a:t>Common sensitive data: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-US" sz="1600" dirty="0">
                <a:solidFill>
                  <a:srgbClr val="3E3E40"/>
                </a:solidFill>
              </a:rPr>
              <a:t>passwords, </a:t>
            </a:r>
            <a:r>
              <a:rPr lang="en-US" sz="1600" dirty="0" err="1">
                <a:solidFill>
                  <a:srgbClr val="3E3E40"/>
                </a:solidFill>
              </a:rPr>
              <a:t>ssh</a:t>
            </a:r>
            <a:r>
              <a:rPr lang="en-US" sz="1600" dirty="0">
                <a:solidFill>
                  <a:srgbClr val="3E3E40"/>
                </a:solidFill>
              </a:rPr>
              <a:t> keys, </a:t>
            </a:r>
            <a:r>
              <a:rPr lang="en-US" sz="1600" dirty="0" err="1">
                <a:solidFill>
                  <a:srgbClr val="3E3E40"/>
                </a:solidFill>
              </a:rPr>
              <a:t>Oauth</a:t>
            </a:r>
            <a:r>
              <a:rPr lang="en-US" sz="1600" dirty="0">
                <a:solidFill>
                  <a:srgbClr val="3E3E40"/>
                </a:solidFill>
              </a:rPr>
              <a:t> tokens, etc.</a:t>
            </a:r>
          </a:p>
          <a:p>
            <a:pPr>
              <a:spcBef>
                <a:spcPts val="0"/>
              </a:spcBef>
              <a:buNone/>
            </a:pPr>
            <a:endParaRPr lang="en-US" sz="1600" dirty="0">
              <a:solidFill>
                <a:srgbClr val="3E3E40"/>
              </a:solidFill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buNone/>
            </a:pPr>
            <a:endParaRPr lang="en-US" sz="1600" dirty="0">
              <a:solidFill>
                <a:srgbClr val="3E3E40"/>
              </a:solidFill>
            </a:endParaRPr>
          </a:p>
        </p:txBody>
      </p:sp>
      <p:sp>
        <p:nvSpPr>
          <p:cNvPr id="14" name="Trapezoid 102">
            <a:extLst>
              <a:ext uri="{FF2B5EF4-FFF2-40B4-BE49-F238E27FC236}">
                <a16:creationId xmlns:a16="http://schemas.microsoft.com/office/drawing/2014/main" id="{987FD8E3-7741-D54E-BB7B-396810B9D6AE}"/>
              </a:ext>
            </a:extLst>
          </p:cNvPr>
          <p:cNvSpPr/>
          <p:nvPr/>
        </p:nvSpPr>
        <p:spPr bwMode="gray">
          <a:xfrm flipH="1">
            <a:off x="9953896" y="419282"/>
            <a:ext cx="2234926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799" b="1" dirty="0">
                <a:solidFill>
                  <a:schemeClr val="bg1"/>
                </a:solidFill>
              </a:rPr>
              <a:t>Secrets</a:t>
            </a:r>
          </a:p>
        </p:txBody>
      </p:sp>
      <p:sp>
        <p:nvSpPr>
          <p:cNvPr id="11" name="Google Shape;1187;p114">
            <a:extLst>
              <a:ext uri="{FF2B5EF4-FFF2-40B4-BE49-F238E27FC236}">
                <a16:creationId xmlns:a16="http://schemas.microsoft.com/office/drawing/2014/main" id="{EC79F9E7-4F1F-C242-9F07-A0FFB9F3F035}"/>
              </a:ext>
            </a:extLst>
          </p:cNvPr>
          <p:cNvSpPr txBox="1"/>
          <p:nvPr/>
        </p:nvSpPr>
        <p:spPr>
          <a:xfrm>
            <a:off x="4457809" y="3652773"/>
            <a:ext cx="3808412" cy="54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200"/>
              </a:spcBef>
              <a:buClr>
                <a:srgbClr val="40B654"/>
              </a:buClr>
            </a:pPr>
            <a:r>
              <a:rPr lang="en-US" sz="16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Is it secure?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40F98EA-D447-6941-90DB-116896F2E3E7}"/>
              </a:ext>
            </a:extLst>
          </p:cNvPr>
          <p:cNvSpPr/>
          <p:nvPr/>
        </p:nvSpPr>
        <p:spPr>
          <a:xfrm>
            <a:off x="4457808" y="4928300"/>
            <a:ext cx="6602077" cy="541424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get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secret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mysql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-o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ABB2BF"/>
                </a:solidFill>
                <a:latin typeface="Helvetica" pitchFamily="2" charset="0"/>
              </a:rPr>
              <a:t>json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 err="1">
                <a:solidFill>
                  <a:srgbClr val="61AFEF"/>
                </a:solidFill>
                <a:latin typeface="Helvetica" pitchFamily="2" charset="0"/>
              </a:rPr>
              <a:t>jq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-r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'.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data.password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'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61AFEF"/>
                </a:solidFill>
                <a:latin typeface="Helvetica" pitchFamily="2" charset="0"/>
              </a:rPr>
              <a:t>base64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--</a:t>
            </a:r>
            <a:r>
              <a:rPr lang="es-ES" sz="1400" dirty="0" err="1">
                <a:solidFill>
                  <a:srgbClr val="D19A66"/>
                </a:solidFill>
                <a:latin typeface="Helvetica" pitchFamily="2" charset="0"/>
              </a:rPr>
              <a:t>decode</a:t>
            </a:r>
            <a:r>
              <a:rPr lang="es-ES" sz="1400" dirty="0">
                <a:solidFill>
                  <a:srgbClr val="D19A66"/>
                </a:solidFill>
                <a:latin typeface="Helvetica" pitchFamily="2" charset="0"/>
              </a:rPr>
              <a:t> </a:t>
            </a:r>
            <a:br>
              <a:rPr lang="es-ES" sz="1400" dirty="0">
                <a:solidFill>
                  <a:srgbClr val="D19A66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  <a:p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40C54C-1992-4016-B544-5E3BDB6989BD}"/>
              </a:ext>
            </a:extLst>
          </p:cNvPr>
          <p:cNvGrpSpPr/>
          <p:nvPr/>
        </p:nvGrpSpPr>
        <p:grpSpPr>
          <a:xfrm>
            <a:off x="446250" y="2260275"/>
            <a:ext cx="6856500" cy="3729948"/>
            <a:chOff x="446250" y="2260275"/>
            <a:chExt cx="6856500" cy="372994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762F4B4-9064-6D42-8D4B-BFAF866A8A34}"/>
                </a:ext>
              </a:extLst>
            </p:cNvPr>
            <p:cNvSpPr/>
            <p:nvPr/>
          </p:nvSpPr>
          <p:spPr>
            <a:xfrm>
              <a:off x="446250" y="2724215"/>
              <a:ext cx="3808412" cy="3266008"/>
            </a:xfrm>
            <a:prstGeom prst="roundRect">
              <a:avLst>
                <a:gd name="adj" fmla="val 3623"/>
              </a:avLst>
            </a:prstGeom>
            <a:solidFill>
              <a:srgbClr val="282C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s-ES" sz="1400" dirty="0">
                  <a:solidFill>
                    <a:srgbClr val="E06C75"/>
                  </a:solidFill>
                  <a:latin typeface="Helvetica" pitchFamily="2" charset="0"/>
                </a:rPr>
                <a:t>apiVersion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: </a:t>
              </a:r>
              <a:r>
                <a:rPr lang="es-ES" sz="1400" dirty="0">
                  <a:solidFill>
                    <a:srgbClr val="D19A66"/>
                  </a:solidFill>
                  <a:latin typeface="Helvetica" pitchFamily="2" charset="0"/>
                </a:rPr>
                <a:t>v1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b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</a:br>
              <a:r>
                <a:rPr lang="es-ES" sz="1400" dirty="0">
                  <a:solidFill>
                    <a:srgbClr val="E06C75"/>
                  </a:solidFill>
                  <a:latin typeface="Helvetica" pitchFamily="2" charset="0"/>
                </a:rPr>
                <a:t>kind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: </a:t>
              </a:r>
              <a:r>
                <a:rPr lang="es-ES" sz="1400" dirty="0">
                  <a:solidFill>
                    <a:srgbClr val="98C379"/>
                  </a:solidFill>
                  <a:latin typeface="Helvetica" pitchFamily="2" charset="0"/>
                </a:rPr>
                <a:t>Pod </a:t>
              </a:r>
              <a:br>
                <a:rPr lang="es-ES" sz="1400" dirty="0">
                  <a:solidFill>
                    <a:srgbClr val="98C379"/>
                  </a:solidFill>
                  <a:latin typeface="Helvetica" pitchFamily="2" charset="0"/>
                </a:rPr>
              </a:br>
              <a:r>
                <a:rPr lang="es-ES" sz="1400" dirty="0">
                  <a:solidFill>
                    <a:srgbClr val="E06C75"/>
                  </a:solidFill>
                  <a:latin typeface="Helvetica" pitchFamily="2" charset="0"/>
                </a:rPr>
                <a:t>metadata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: </a:t>
              </a:r>
              <a:b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</a:b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  </a:t>
              </a:r>
              <a:r>
                <a:rPr lang="es-ES" sz="1400" dirty="0">
                  <a:solidFill>
                    <a:srgbClr val="E06C75"/>
                  </a:solidFill>
                  <a:latin typeface="Helvetica" pitchFamily="2" charset="0"/>
                </a:rPr>
                <a:t>name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: </a:t>
              </a:r>
              <a:r>
                <a:rPr lang="es-ES" sz="1400" dirty="0" err="1">
                  <a:solidFill>
                    <a:srgbClr val="98C379"/>
                  </a:solidFill>
                  <a:latin typeface="Helvetica" pitchFamily="2" charset="0"/>
                </a:rPr>
                <a:t>mysql</a:t>
              </a:r>
              <a:r>
                <a:rPr lang="es-ES" sz="1400" dirty="0">
                  <a:solidFill>
                    <a:srgbClr val="98C379"/>
                  </a:solidFill>
                  <a:latin typeface="Helvetica" pitchFamily="2" charset="0"/>
                </a:rPr>
                <a:t> </a:t>
              </a:r>
              <a:br>
                <a:rPr lang="es-ES" sz="1400" dirty="0">
                  <a:solidFill>
                    <a:srgbClr val="98C379"/>
                  </a:solidFill>
                  <a:latin typeface="Helvetica" pitchFamily="2" charset="0"/>
                </a:rPr>
              </a:br>
              <a:r>
                <a:rPr lang="es-ES" sz="1400" dirty="0">
                  <a:solidFill>
                    <a:srgbClr val="E06C75"/>
                  </a:solidFill>
                  <a:latin typeface="Helvetica" pitchFamily="2" charset="0"/>
                </a:rPr>
                <a:t>spec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: </a:t>
              </a:r>
              <a:b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</a:b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  </a:t>
              </a:r>
              <a:r>
                <a:rPr lang="es-ES" sz="1400" dirty="0">
                  <a:solidFill>
                    <a:srgbClr val="E06C75"/>
                  </a:solidFill>
                  <a:latin typeface="Helvetica" pitchFamily="2" charset="0"/>
                </a:rPr>
                <a:t>containers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: </a:t>
              </a:r>
              <a:b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</a:b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    - </a:t>
              </a:r>
              <a:r>
                <a:rPr lang="es-ES" sz="1400" dirty="0">
                  <a:solidFill>
                    <a:srgbClr val="E06C75"/>
                  </a:solidFill>
                  <a:latin typeface="Helvetica" pitchFamily="2" charset="0"/>
                </a:rPr>
                <a:t>name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: </a:t>
              </a:r>
              <a:r>
                <a:rPr lang="es-ES" sz="1400" dirty="0" err="1">
                  <a:solidFill>
                    <a:srgbClr val="98C379"/>
                  </a:solidFill>
                  <a:latin typeface="Helvetica" pitchFamily="2" charset="0"/>
                </a:rPr>
                <a:t>mysql</a:t>
              </a:r>
              <a:r>
                <a:rPr lang="es-ES" sz="1400" dirty="0">
                  <a:solidFill>
                    <a:srgbClr val="98C379"/>
                  </a:solidFill>
                  <a:latin typeface="Helvetica" pitchFamily="2" charset="0"/>
                </a:rPr>
                <a:t> </a:t>
              </a:r>
              <a:br>
                <a:rPr lang="es-ES" sz="1400" dirty="0">
                  <a:solidFill>
                    <a:srgbClr val="98C379"/>
                  </a:solidFill>
                  <a:latin typeface="Helvetica" pitchFamily="2" charset="0"/>
                </a:rPr>
              </a:b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      </a:t>
              </a:r>
              <a:r>
                <a:rPr lang="es-ES" sz="1400" dirty="0">
                  <a:solidFill>
                    <a:srgbClr val="E06C75"/>
                  </a:solidFill>
                  <a:latin typeface="Helvetica" pitchFamily="2" charset="0"/>
                </a:rPr>
                <a:t>image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: </a:t>
              </a:r>
              <a:r>
                <a:rPr lang="es-ES" sz="1400" dirty="0">
                  <a:solidFill>
                    <a:srgbClr val="98C379"/>
                  </a:solidFill>
                  <a:latin typeface="Helvetica" pitchFamily="2" charset="0"/>
                </a:rPr>
                <a:t>bitnami/</a:t>
              </a:r>
              <a:r>
                <a:rPr lang="es-ES" sz="1400" dirty="0" err="1">
                  <a:solidFill>
                    <a:srgbClr val="98C379"/>
                  </a:solidFill>
                  <a:latin typeface="Helvetica" pitchFamily="2" charset="0"/>
                </a:rPr>
                <a:t>mysql</a:t>
              </a:r>
              <a:r>
                <a:rPr lang="es-ES" sz="1400" dirty="0">
                  <a:solidFill>
                    <a:srgbClr val="98C379"/>
                  </a:solidFill>
                  <a:latin typeface="Helvetica" pitchFamily="2" charset="0"/>
                </a:rPr>
                <a:t> </a:t>
              </a:r>
              <a:br>
                <a:rPr lang="es-ES" sz="1400" dirty="0">
                  <a:solidFill>
                    <a:srgbClr val="98C379"/>
                  </a:solidFill>
                  <a:latin typeface="Helvetica" pitchFamily="2" charset="0"/>
                </a:rPr>
              </a:b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      </a:t>
              </a:r>
              <a:r>
                <a:rPr lang="es-ES" sz="1400" dirty="0" err="1">
                  <a:solidFill>
                    <a:srgbClr val="E06C75"/>
                  </a:solidFill>
                  <a:latin typeface="Helvetica" pitchFamily="2" charset="0"/>
                </a:rPr>
                <a:t>env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: </a:t>
              </a:r>
              <a:b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</a:b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        - </a:t>
              </a:r>
              <a:r>
                <a:rPr lang="es-ES" sz="1400" dirty="0">
                  <a:solidFill>
                    <a:srgbClr val="E06C75"/>
                  </a:solidFill>
                  <a:latin typeface="Helvetica" pitchFamily="2" charset="0"/>
                </a:rPr>
                <a:t>name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: </a:t>
              </a:r>
              <a:r>
                <a:rPr lang="es-ES" sz="1400" dirty="0">
                  <a:solidFill>
                    <a:srgbClr val="98C379"/>
                  </a:solidFill>
                  <a:latin typeface="Helvetica" pitchFamily="2" charset="0"/>
                </a:rPr>
                <a:t>MYSQL_ROOT_PASSWORD </a:t>
              </a:r>
              <a:br>
                <a:rPr lang="es-ES" sz="1400" dirty="0">
                  <a:solidFill>
                    <a:srgbClr val="98C379"/>
                  </a:solidFill>
                  <a:latin typeface="Helvetica" pitchFamily="2" charset="0"/>
                </a:rPr>
              </a:b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          </a:t>
              </a:r>
              <a:r>
                <a:rPr lang="es-ES" sz="1400" dirty="0" err="1">
                  <a:solidFill>
                    <a:srgbClr val="E06C75"/>
                  </a:solidFill>
                  <a:latin typeface="Helvetica" pitchFamily="2" charset="0"/>
                </a:rPr>
                <a:t>valueFrom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: </a:t>
              </a:r>
              <a:b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</a:b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            </a:t>
              </a:r>
              <a:r>
                <a:rPr lang="es-ES" sz="1400" dirty="0" err="1">
                  <a:solidFill>
                    <a:srgbClr val="E06C75"/>
                  </a:solidFill>
                  <a:latin typeface="Helvetica" pitchFamily="2" charset="0"/>
                </a:rPr>
                <a:t>secretKeyRef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: </a:t>
              </a:r>
              <a:b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</a:b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              </a:t>
              </a:r>
              <a:r>
                <a:rPr lang="es-ES" sz="1400" dirty="0">
                  <a:solidFill>
                    <a:srgbClr val="E06C75"/>
                  </a:solidFill>
                  <a:latin typeface="Helvetica" pitchFamily="2" charset="0"/>
                </a:rPr>
                <a:t>name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: </a:t>
              </a:r>
              <a:r>
                <a:rPr lang="es-ES" sz="1400" dirty="0" err="1">
                  <a:solidFill>
                    <a:srgbClr val="98C379"/>
                  </a:solidFill>
                  <a:latin typeface="Helvetica" pitchFamily="2" charset="0"/>
                </a:rPr>
                <a:t>mysql</a:t>
              </a:r>
              <a:r>
                <a:rPr lang="es-ES" sz="1400" dirty="0">
                  <a:solidFill>
                    <a:srgbClr val="98C379"/>
                  </a:solidFill>
                  <a:latin typeface="Helvetica" pitchFamily="2" charset="0"/>
                </a:rPr>
                <a:t> </a:t>
              </a:r>
              <a:br>
                <a:rPr lang="es-ES" sz="1400" dirty="0">
                  <a:solidFill>
                    <a:srgbClr val="98C379"/>
                  </a:solidFill>
                  <a:latin typeface="Helvetica" pitchFamily="2" charset="0"/>
                </a:rPr>
              </a:b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              </a:t>
              </a:r>
              <a:r>
                <a:rPr lang="es-ES" sz="1400" dirty="0" err="1">
                  <a:solidFill>
                    <a:srgbClr val="E06C75"/>
                  </a:solidFill>
                  <a:latin typeface="Helvetica" pitchFamily="2" charset="0"/>
                </a:rPr>
                <a:t>key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: </a:t>
              </a:r>
              <a:r>
                <a:rPr lang="es-ES" sz="1400" dirty="0" err="1">
                  <a:solidFill>
                    <a:srgbClr val="98C379"/>
                  </a:solidFill>
                  <a:latin typeface="Helvetica" pitchFamily="2" charset="0"/>
                </a:rPr>
                <a:t>password</a:t>
              </a:r>
              <a:endParaRPr lang="es-ES" dirty="0">
                <a:solidFill>
                  <a:srgbClr val="ABB2BF"/>
                </a:solidFill>
                <a:latin typeface="Helvetica" pitchFamily="2" charset="0"/>
              </a:endParaRPr>
            </a:p>
            <a:p>
              <a:br>
                <a:rPr lang="es-ES" dirty="0">
                  <a:solidFill>
                    <a:srgbClr val="98C379"/>
                  </a:solidFill>
                  <a:latin typeface="Helvetica" pitchFamily="2" charset="0"/>
                </a:rPr>
              </a:br>
              <a:endParaRPr lang="es-ES" dirty="0">
                <a:solidFill>
                  <a:srgbClr val="E06C75"/>
                </a:solidFill>
                <a:latin typeface="Helvetica" pitchFamily="2" charset="0"/>
              </a:endParaRPr>
            </a:p>
          </p:txBody>
        </p:sp>
        <p:sp>
          <p:nvSpPr>
            <p:cNvPr id="12" name="Google Shape;1477;p133">
              <a:extLst>
                <a:ext uri="{FF2B5EF4-FFF2-40B4-BE49-F238E27FC236}">
                  <a16:creationId xmlns:a16="http://schemas.microsoft.com/office/drawing/2014/main" id="{B6D41043-34C5-AF40-959C-3CBC14B8A23E}"/>
                </a:ext>
              </a:extLst>
            </p:cNvPr>
            <p:cNvSpPr txBox="1"/>
            <p:nvPr/>
          </p:nvSpPr>
          <p:spPr>
            <a:xfrm>
              <a:off x="446250" y="2260275"/>
              <a:ext cx="6856500" cy="541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3E3E40"/>
                  </a:solidFill>
                  <a:ea typeface="Helvetica Neue"/>
                  <a:cs typeface="Helvetica Neue"/>
                  <a:sym typeface="Helvetica Neue"/>
                </a:rPr>
                <a:t>You can use them in a Pod:</a:t>
              </a:r>
              <a:endParaRPr sz="16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838EEC0-2BA2-414A-8C72-937F78A442FF}"/>
              </a:ext>
            </a:extLst>
          </p:cNvPr>
          <p:cNvGrpSpPr/>
          <p:nvPr/>
        </p:nvGrpSpPr>
        <p:grpSpPr>
          <a:xfrm>
            <a:off x="446250" y="867777"/>
            <a:ext cx="6856500" cy="1311050"/>
            <a:chOff x="446250" y="867777"/>
            <a:chExt cx="6856500" cy="1311050"/>
          </a:xfrm>
        </p:grpSpPr>
        <p:sp>
          <p:nvSpPr>
            <p:cNvPr id="9" name="Google Shape;1477;p133">
              <a:extLst>
                <a:ext uri="{FF2B5EF4-FFF2-40B4-BE49-F238E27FC236}">
                  <a16:creationId xmlns:a16="http://schemas.microsoft.com/office/drawing/2014/main" id="{91F141BE-96D1-E846-A35F-B20DFDC28A89}"/>
                </a:ext>
              </a:extLst>
            </p:cNvPr>
            <p:cNvSpPr txBox="1"/>
            <p:nvPr/>
          </p:nvSpPr>
          <p:spPr>
            <a:xfrm>
              <a:off x="446250" y="867777"/>
              <a:ext cx="6856500" cy="541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3E3E40"/>
                  </a:solidFill>
                  <a:ea typeface="Helvetica Neue"/>
                  <a:cs typeface="Helvetica Neue"/>
                  <a:sym typeface="Helvetica Neue"/>
                </a:rPr>
                <a:t>You can create, get, delete secrets.</a:t>
              </a:r>
              <a:endParaRPr sz="16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0A9E9D7-ABED-954F-B61A-DDAD7B360954}"/>
                </a:ext>
              </a:extLst>
            </p:cNvPr>
            <p:cNvSpPr/>
            <p:nvPr/>
          </p:nvSpPr>
          <p:spPr>
            <a:xfrm>
              <a:off x="535369" y="1329050"/>
              <a:ext cx="6767381" cy="849777"/>
            </a:xfrm>
            <a:prstGeom prst="roundRect">
              <a:avLst>
                <a:gd name="adj" fmla="val 3623"/>
              </a:avLst>
            </a:prstGeom>
            <a:solidFill>
              <a:srgbClr val="282C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s-ES" sz="1400" dirty="0">
                  <a:solidFill>
                    <a:srgbClr val="BE5046"/>
                  </a:solidFill>
                  <a:latin typeface="Helvetica" pitchFamily="2" charset="0"/>
                </a:rPr>
                <a:t>$</a:t>
              </a:r>
              <a:r>
                <a:rPr lang="es-ES" sz="1400" dirty="0">
                  <a:solidFill>
                    <a:srgbClr val="61AFEF"/>
                  </a:solidFill>
                  <a:latin typeface="Helvetica" pitchFamily="2" charset="0"/>
                </a:rPr>
                <a:t> </a:t>
              </a:r>
              <a:r>
                <a:rPr lang="es-ES" sz="1400" dirty="0">
                  <a:solidFill>
                    <a:srgbClr val="E06C75"/>
                  </a:solidFill>
                  <a:latin typeface="Helvetica" pitchFamily="2" charset="0"/>
                </a:rPr>
                <a:t>kubectl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 get </a:t>
              </a:r>
              <a:r>
                <a:rPr lang="es-ES" sz="1400" dirty="0" err="1">
                  <a:solidFill>
                    <a:srgbClr val="ABB2BF"/>
                  </a:solidFill>
                  <a:latin typeface="Helvetica" pitchFamily="2" charset="0"/>
                </a:rPr>
                <a:t>secrets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b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</a:br>
              <a:r>
                <a:rPr lang="es-ES" sz="1400" dirty="0">
                  <a:solidFill>
                    <a:srgbClr val="BE5046"/>
                  </a:solidFill>
                  <a:latin typeface="Helvetica" pitchFamily="2" charset="0"/>
                </a:rPr>
                <a:t>$</a:t>
              </a:r>
              <a:r>
                <a:rPr lang="es-ES" sz="1400" dirty="0">
                  <a:solidFill>
                    <a:srgbClr val="61AFEF"/>
                  </a:solidFill>
                  <a:latin typeface="Helvetica" pitchFamily="2" charset="0"/>
                </a:rPr>
                <a:t> </a:t>
              </a:r>
              <a:r>
                <a:rPr lang="es-ES" sz="1400" dirty="0">
                  <a:solidFill>
                    <a:srgbClr val="E06C75"/>
                  </a:solidFill>
                  <a:latin typeface="Helvetica" pitchFamily="2" charset="0"/>
                </a:rPr>
                <a:t>kubectl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 create </a:t>
              </a:r>
              <a:r>
                <a:rPr lang="es-ES" sz="1400" dirty="0" err="1">
                  <a:solidFill>
                    <a:srgbClr val="ABB2BF"/>
                  </a:solidFill>
                  <a:latin typeface="Helvetica" pitchFamily="2" charset="0"/>
                </a:rPr>
                <a:t>secret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r>
                <a:rPr lang="es-ES" sz="1400" dirty="0" err="1">
                  <a:solidFill>
                    <a:srgbClr val="ABB2BF"/>
                  </a:solidFill>
                  <a:latin typeface="Helvetica" pitchFamily="2" charset="0"/>
                </a:rPr>
                <a:t>generic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r>
                <a:rPr lang="es-ES" sz="1400" dirty="0">
                  <a:solidFill>
                    <a:srgbClr val="D19A66"/>
                  </a:solidFill>
                  <a:latin typeface="Helvetica" pitchFamily="2" charset="0"/>
                </a:rPr>
                <a:t>--help </a:t>
              </a:r>
              <a:br>
                <a:rPr lang="es-ES" sz="1400" dirty="0">
                  <a:solidFill>
                    <a:srgbClr val="D19A66"/>
                  </a:solidFill>
                  <a:latin typeface="Helvetica" pitchFamily="2" charset="0"/>
                </a:rPr>
              </a:br>
              <a:r>
                <a:rPr lang="es-ES" sz="1400" dirty="0">
                  <a:solidFill>
                    <a:srgbClr val="BE5046"/>
                  </a:solidFill>
                  <a:latin typeface="Helvetica" pitchFamily="2" charset="0"/>
                </a:rPr>
                <a:t>$</a:t>
              </a:r>
              <a:r>
                <a:rPr lang="es-ES" sz="1400" dirty="0">
                  <a:solidFill>
                    <a:srgbClr val="61AFEF"/>
                  </a:solidFill>
                  <a:latin typeface="Helvetica" pitchFamily="2" charset="0"/>
                </a:rPr>
                <a:t> </a:t>
              </a:r>
              <a:r>
                <a:rPr lang="es-ES" sz="1400" dirty="0">
                  <a:solidFill>
                    <a:srgbClr val="E06C75"/>
                  </a:solidFill>
                  <a:latin typeface="Helvetica" pitchFamily="2" charset="0"/>
                </a:rPr>
                <a:t>kubectl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 create </a:t>
              </a:r>
              <a:r>
                <a:rPr lang="es-ES" sz="1400" dirty="0" err="1">
                  <a:solidFill>
                    <a:srgbClr val="ABB2BF"/>
                  </a:solidFill>
                  <a:latin typeface="Helvetica" pitchFamily="2" charset="0"/>
                </a:rPr>
                <a:t>secret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r>
                <a:rPr lang="es-ES" sz="1400" dirty="0" err="1">
                  <a:solidFill>
                    <a:srgbClr val="ABB2BF"/>
                  </a:solidFill>
                  <a:latin typeface="Helvetica" pitchFamily="2" charset="0"/>
                </a:rPr>
                <a:t>generic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r>
                <a:rPr lang="es-ES" sz="1400" dirty="0" err="1">
                  <a:solidFill>
                    <a:srgbClr val="ABB2BF"/>
                  </a:solidFill>
                  <a:latin typeface="Helvetica" pitchFamily="2" charset="0"/>
                </a:rPr>
                <a:t>mysql</a:t>
              </a: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r>
                <a:rPr lang="es-ES" sz="1400" dirty="0">
                  <a:solidFill>
                    <a:srgbClr val="D19A66"/>
                  </a:solidFill>
                  <a:latin typeface="Helvetica" pitchFamily="2" charset="0"/>
                </a:rPr>
                <a:t>--</a:t>
              </a:r>
              <a:r>
                <a:rPr lang="es-ES" sz="1400" dirty="0" err="1">
                  <a:solidFill>
                    <a:srgbClr val="D19A66"/>
                  </a:solidFill>
                  <a:latin typeface="Helvetica" pitchFamily="2" charset="0"/>
                </a:rPr>
                <a:t>from</a:t>
              </a:r>
              <a:r>
                <a:rPr lang="es-ES" sz="1400" dirty="0">
                  <a:solidFill>
                    <a:srgbClr val="D19A66"/>
                  </a:solidFill>
                  <a:latin typeface="Helvetica" pitchFamily="2" charset="0"/>
                </a:rPr>
                <a:t>-literal=</a:t>
              </a:r>
              <a:r>
                <a:rPr lang="es-ES" sz="1400" dirty="0" err="1">
                  <a:solidFill>
                    <a:srgbClr val="D19A66"/>
                  </a:solidFill>
                  <a:latin typeface="Helvetica" pitchFamily="2" charset="0"/>
                </a:rPr>
                <a:t>password</a:t>
              </a:r>
              <a:r>
                <a:rPr lang="es-ES" sz="1400" dirty="0">
                  <a:solidFill>
                    <a:srgbClr val="D19A66"/>
                  </a:solidFill>
                  <a:latin typeface="Helvetica" pitchFamily="2" charset="0"/>
                </a:rPr>
                <a:t>=</a:t>
              </a:r>
              <a:r>
                <a:rPr lang="es-ES" sz="1400" dirty="0" err="1">
                  <a:solidFill>
                    <a:srgbClr val="D19A66"/>
                  </a:solidFill>
                  <a:latin typeface="Helvetica" pitchFamily="2" charset="0"/>
                </a:rPr>
                <a:t>root</a:t>
              </a:r>
              <a:r>
                <a:rPr lang="es-ES" sz="1400" dirty="0">
                  <a:solidFill>
                    <a:srgbClr val="D19A66"/>
                  </a:solidFill>
                  <a:latin typeface="Helvetica" pitchFamily="2" charset="0"/>
                </a:rPr>
                <a:t> </a:t>
              </a:r>
              <a:b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</a:br>
              <a: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  <a:t>  </a:t>
              </a:r>
              <a:br>
                <a:rPr lang="es-ES" sz="1400" dirty="0">
                  <a:solidFill>
                    <a:srgbClr val="ABB2BF"/>
                  </a:solidFill>
                  <a:latin typeface="Helvetica" pitchFamily="2" charset="0"/>
                </a:rPr>
              </a:br>
              <a:endParaRPr lang="es-ES" sz="1400" dirty="0">
                <a:solidFill>
                  <a:srgbClr val="ABB2BF"/>
                </a:solidFill>
                <a:latin typeface="Helvetica" pitchFamily="2" charset="0"/>
              </a:endParaRPr>
            </a:p>
          </p:txBody>
        </p:sp>
      </p:grpSp>
      <p:sp>
        <p:nvSpPr>
          <p:cNvPr id="16" name="Google Shape;1187;p114">
            <a:extLst>
              <a:ext uri="{FF2B5EF4-FFF2-40B4-BE49-F238E27FC236}">
                <a16:creationId xmlns:a16="http://schemas.microsoft.com/office/drawing/2014/main" id="{125B39A0-A463-B04D-9FCC-6C80072F697E}"/>
              </a:ext>
            </a:extLst>
          </p:cNvPr>
          <p:cNvSpPr txBox="1"/>
          <p:nvPr/>
        </p:nvSpPr>
        <p:spPr>
          <a:xfrm>
            <a:off x="4457809" y="4194197"/>
            <a:ext cx="3808412" cy="54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200"/>
              </a:spcBef>
              <a:buClr>
                <a:srgbClr val="40B654"/>
              </a:buClr>
            </a:pPr>
            <a:r>
              <a:rPr lang="en-US" sz="1600" b="1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NOT ENCRYPTED</a:t>
            </a:r>
          </a:p>
        </p:txBody>
      </p:sp>
      <p:sp>
        <p:nvSpPr>
          <p:cNvPr id="17" name="Google Shape;1187;p114">
            <a:extLst>
              <a:ext uri="{FF2B5EF4-FFF2-40B4-BE49-F238E27FC236}">
                <a16:creationId xmlns:a16="http://schemas.microsoft.com/office/drawing/2014/main" id="{A6D67537-2E89-BB4F-81AE-C123831755AF}"/>
              </a:ext>
            </a:extLst>
          </p:cNvPr>
          <p:cNvSpPr txBox="1"/>
          <p:nvPr/>
        </p:nvSpPr>
        <p:spPr>
          <a:xfrm>
            <a:off x="4457809" y="5643595"/>
            <a:ext cx="3808412" cy="54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>
                <a:solidFill>
                  <a:schemeClr val="tx2"/>
                </a:solidFill>
              </a:rPr>
              <a:t>Solution for </a:t>
            </a:r>
            <a:r>
              <a:rPr lang="en-US" sz="1600" dirty="0" err="1">
                <a:solidFill>
                  <a:schemeClr val="tx2"/>
                </a:solidFill>
              </a:rPr>
              <a:t>GitOps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u="sng" dirty="0">
                <a:solidFill>
                  <a:schemeClr val="hlink"/>
                </a:solidFill>
                <a:hlinkClick r:id="rId4"/>
              </a:rPr>
              <a:t>Sealed Secrets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7702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6" grpId="0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>
              <a:spcBef>
                <a:spcPts val="1200"/>
              </a:spcBef>
              <a:buNone/>
            </a:pPr>
            <a:r>
              <a:rPr lang="en-US" sz="1600" dirty="0">
                <a:solidFill>
                  <a:srgbClr val="3E3E40"/>
                </a:solidFill>
              </a:rPr>
              <a:t>Namespaces are intended to isolate multiple groups/teams and give them access to a set of resources.</a:t>
            </a:r>
          </a:p>
          <a:p>
            <a:pPr marL="457200" lvl="0" indent="-342900">
              <a:spcBef>
                <a:spcPts val="1200"/>
              </a:spcBef>
              <a:buClr>
                <a:srgbClr val="3E3E40"/>
              </a:buClr>
              <a:buSzPts val="1800"/>
              <a:buFont typeface="Helvetica Neue"/>
              <a:buChar char="•"/>
            </a:pPr>
            <a:r>
              <a:rPr lang="en-US" sz="1600" dirty="0">
                <a:solidFill>
                  <a:srgbClr val="3E3E40"/>
                </a:solidFill>
              </a:rPr>
              <a:t>Each namespace can have quota</a:t>
            </a:r>
          </a:p>
          <a:p>
            <a:pPr marL="457200" lvl="0" indent="-342900">
              <a:spcBef>
                <a:spcPts val="1200"/>
              </a:spcBef>
              <a:buClr>
                <a:srgbClr val="3E3E40"/>
              </a:buClr>
              <a:buSzPts val="1800"/>
              <a:buFont typeface="Helvetica Neue"/>
              <a:buChar char="•"/>
            </a:pPr>
            <a:r>
              <a:rPr lang="en-US" sz="1600" dirty="0">
                <a:solidFill>
                  <a:srgbClr val="3E3E40"/>
                </a:solidFill>
              </a:rPr>
              <a:t>You can define RBAC policies in namespaces</a:t>
            </a:r>
          </a:p>
          <a:p>
            <a:pPr>
              <a:spcBef>
                <a:spcPts val="0"/>
              </a:spcBef>
              <a:buNone/>
            </a:pPr>
            <a:endParaRPr lang="en-US" sz="1600" dirty="0">
              <a:solidFill>
                <a:srgbClr val="3E3E40"/>
              </a:solidFill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buNone/>
            </a:pPr>
            <a:endParaRPr lang="en-US" sz="1600" dirty="0">
              <a:solidFill>
                <a:srgbClr val="3E3E40"/>
              </a:solidFill>
            </a:endParaRPr>
          </a:p>
        </p:txBody>
      </p:sp>
      <p:sp>
        <p:nvSpPr>
          <p:cNvPr id="14" name="Trapezoid 102">
            <a:extLst>
              <a:ext uri="{FF2B5EF4-FFF2-40B4-BE49-F238E27FC236}">
                <a16:creationId xmlns:a16="http://schemas.microsoft.com/office/drawing/2014/main" id="{987FD8E3-7741-D54E-BB7B-396810B9D6AE}"/>
              </a:ext>
            </a:extLst>
          </p:cNvPr>
          <p:cNvSpPr/>
          <p:nvPr/>
        </p:nvSpPr>
        <p:spPr bwMode="gray">
          <a:xfrm flipH="1">
            <a:off x="9596846" y="419282"/>
            <a:ext cx="2591978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799" b="1" dirty="0">
                <a:solidFill>
                  <a:schemeClr val="bg1"/>
                </a:solidFill>
              </a:rPr>
              <a:t>Namespaces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62F4B4-9064-6D42-8D4B-BFAF866A8A34}"/>
              </a:ext>
            </a:extLst>
          </p:cNvPr>
          <p:cNvSpPr/>
          <p:nvPr/>
        </p:nvSpPr>
        <p:spPr>
          <a:xfrm>
            <a:off x="537204" y="1488899"/>
            <a:ext cx="7304378" cy="113590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5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5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 get </a:t>
            </a:r>
            <a:r>
              <a:rPr lang="es-ES" sz="1500" dirty="0" err="1">
                <a:solidFill>
                  <a:srgbClr val="ABB2BF"/>
                </a:solidFill>
                <a:latin typeface="Helvetica" pitchFamily="2" charset="0"/>
              </a:rPr>
              <a:t>ns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5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 create </a:t>
            </a:r>
            <a:r>
              <a:rPr lang="es-ES" sz="1500" dirty="0" err="1">
                <a:solidFill>
                  <a:srgbClr val="ABB2BF"/>
                </a:solidFill>
                <a:latin typeface="Helvetica" pitchFamily="2" charset="0"/>
              </a:rPr>
              <a:t>ns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500" dirty="0" err="1">
                <a:solidFill>
                  <a:srgbClr val="ABB2BF"/>
                </a:solidFill>
                <a:latin typeface="Helvetica" pitchFamily="2" charset="0"/>
              </a:rPr>
              <a:t>myns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5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 get </a:t>
            </a:r>
            <a:r>
              <a:rPr lang="es-ES" sz="1500" dirty="0" err="1">
                <a:solidFill>
                  <a:srgbClr val="ABB2BF"/>
                </a:solidFill>
                <a:latin typeface="Helvetica" pitchFamily="2" charset="0"/>
              </a:rPr>
              <a:t>ns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500" dirty="0" err="1">
                <a:solidFill>
                  <a:srgbClr val="ABB2BF"/>
                </a:solidFill>
                <a:latin typeface="Helvetica" pitchFamily="2" charset="0"/>
              </a:rPr>
              <a:t>myns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500" dirty="0">
                <a:solidFill>
                  <a:srgbClr val="D19A66"/>
                </a:solidFill>
                <a:latin typeface="Helvetica" pitchFamily="2" charset="0"/>
              </a:rPr>
              <a:t>-o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 yaml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5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500" dirty="0" err="1">
                <a:solidFill>
                  <a:srgbClr val="ABB2BF"/>
                </a:solidFill>
                <a:latin typeface="Helvetica" pitchFamily="2" charset="0"/>
              </a:rPr>
              <a:t>delete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500" dirty="0" err="1">
                <a:solidFill>
                  <a:srgbClr val="ABB2BF"/>
                </a:solidFill>
                <a:latin typeface="Helvetica" pitchFamily="2" charset="0"/>
              </a:rPr>
              <a:t>ns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sz="1500" dirty="0" err="1">
                <a:solidFill>
                  <a:srgbClr val="ABB2BF"/>
                </a:solidFill>
                <a:latin typeface="Helvetica" pitchFamily="2" charset="0"/>
              </a:rPr>
              <a:t>myns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5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1" name="Google Shape;1187;p114">
            <a:extLst>
              <a:ext uri="{FF2B5EF4-FFF2-40B4-BE49-F238E27FC236}">
                <a16:creationId xmlns:a16="http://schemas.microsoft.com/office/drawing/2014/main" id="{EC79F9E7-4F1F-C242-9F07-A0FFB9F3F035}"/>
              </a:ext>
            </a:extLst>
          </p:cNvPr>
          <p:cNvSpPr txBox="1"/>
          <p:nvPr/>
        </p:nvSpPr>
        <p:spPr>
          <a:xfrm>
            <a:off x="446251" y="2564526"/>
            <a:ext cx="6856499" cy="5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200"/>
              </a:spcBef>
              <a:buClr>
                <a:srgbClr val="40B654"/>
              </a:buClr>
            </a:pPr>
            <a:r>
              <a:rPr lang="en-US" sz="16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Create a POD in </a:t>
            </a:r>
            <a:r>
              <a:rPr lang="en-US" sz="1600" i="1" dirty="0" err="1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myns</a:t>
            </a:r>
            <a:r>
              <a:rPr lang="en-US" sz="16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40F98EA-D447-6941-90DB-116896F2E3E7}"/>
              </a:ext>
            </a:extLst>
          </p:cNvPr>
          <p:cNvSpPr/>
          <p:nvPr/>
        </p:nvSpPr>
        <p:spPr>
          <a:xfrm>
            <a:off x="537204" y="3232667"/>
            <a:ext cx="7378888" cy="2976349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500" dirty="0">
                <a:solidFill>
                  <a:srgbClr val="BE5046"/>
                </a:solidFill>
                <a:latin typeface="Helvetica"/>
                <a:cs typeface="Helvetica"/>
              </a:rPr>
              <a:t>$</a:t>
            </a:r>
            <a:r>
              <a:rPr lang="es-ES" sz="1500" dirty="0">
                <a:solidFill>
                  <a:srgbClr val="61AFEF"/>
                </a:solidFill>
                <a:latin typeface="Helvetica"/>
                <a:cs typeface="Helvetica"/>
              </a:rPr>
              <a:t> </a:t>
            </a:r>
            <a:r>
              <a:rPr lang="es-ES" sz="1500" err="1">
                <a:solidFill>
                  <a:srgbClr val="E06C75"/>
                </a:solidFill>
                <a:latin typeface="Helvetica"/>
                <a:cs typeface="Helvetica"/>
              </a:rPr>
              <a:t>cat</a:t>
            </a:r>
            <a:r>
              <a:rPr lang="es-ES" sz="1500" dirty="0">
                <a:solidFill>
                  <a:srgbClr val="ABB2BF"/>
                </a:solidFill>
                <a:latin typeface="Helvetica"/>
                <a:cs typeface="Helvetica"/>
              </a:rPr>
              <a:t> &lt;&lt; </a:t>
            </a:r>
            <a:r>
              <a:rPr lang="es-ES" sz="1500" dirty="0">
                <a:solidFill>
                  <a:srgbClr val="98C379"/>
                </a:solidFill>
                <a:latin typeface="Helvetica"/>
                <a:cs typeface="Helvetica"/>
              </a:rPr>
              <a:t>'EOF'</a:t>
            </a:r>
            <a:r>
              <a:rPr lang="es-ES" sz="1500" dirty="0">
                <a:solidFill>
                  <a:srgbClr val="ABB2BF"/>
                </a:solidFill>
                <a:latin typeface="Helvetica"/>
                <a:cs typeface="Helvetica"/>
              </a:rPr>
              <a:t> </a:t>
            </a:r>
            <a:r>
              <a:rPr lang="es-ES" sz="1500" dirty="0">
                <a:solidFill>
                  <a:srgbClr val="C678DD"/>
                </a:solidFill>
                <a:latin typeface="Helvetica"/>
                <a:cs typeface="Helvetica"/>
              </a:rPr>
              <a:t>&gt;&gt;</a:t>
            </a:r>
            <a:r>
              <a:rPr lang="es-ES" sz="1500">
                <a:solidFill>
                  <a:srgbClr val="ABB2BF"/>
                </a:solidFill>
                <a:latin typeface="Helvetica"/>
                <a:cs typeface="Helvetica"/>
              </a:rPr>
              <a:t> mongo-ns.yaml</a:t>
            </a:r>
            <a:br>
              <a:rPr lang="es-ES" sz="1500" dirty="0">
                <a:latin typeface="Helvetica" pitchFamily="2" charset="0"/>
              </a:rPr>
            </a:br>
            <a:r>
              <a:rPr lang="es-ES" sz="1500" dirty="0">
                <a:solidFill>
                  <a:srgbClr val="98C379"/>
                </a:solidFill>
                <a:latin typeface="Helvetica"/>
                <a:ea typeface="+mn-lt"/>
                <a:cs typeface="Helvetica"/>
              </a:rPr>
              <a:t>&gt; apiVersion: v1</a:t>
            </a:r>
            <a:br>
              <a:rPr lang="es-ES" sz="1500" dirty="0">
                <a:latin typeface="Helvetica"/>
              </a:rPr>
            </a:br>
            <a:r>
              <a:rPr lang="es-ES" sz="1500" dirty="0">
                <a:solidFill>
                  <a:srgbClr val="98C379"/>
                </a:solidFill>
                <a:latin typeface="Helvetica"/>
                <a:ea typeface="+mn-lt"/>
                <a:cs typeface="Helvetica"/>
              </a:rPr>
              <a:t>&gt; kind: Pod</a:t>
            </a:r>
            <a:br>
              <a:rPr lang="es-ES" sz="1500" dirty="0">
                <a:latin typeface="Helvetica"/>
              </a:rPr>
            </a:br>
            <a:r>
              <a:rPr lang="es-ES" sz="1500" dirty="0">
                <a:solidFill>
                  <a:srgbClr val="98C379"/>
                </a:solidFill>
                <a:latin typeface="Helvetica"/>
                <a:ea typeface="+mn-lt"/>
                <a:cs typeface="Helvetica"/>
              </a:rPr>
              <a:t>&gt; metadata:</a:t>
            </a:r>
            <a:br>
              <a:rPr lang="es-ES" sz="1500" dirty="0">
                <a:latin typeface="Helvetica"/>
              </a:rPr>
            </a:br>
            <a:r>
              <a:rPr lang="es-ES" sz="1500" dirty="0">
                <a:solidFill>
                  <a:srgbClr val="98C379"/>
                </a:solidFill>
                <a:latin typeface="Helvetica"/>
                <a:ea typeface="+mn-lt"/>
                <a:cs typeface="Helvetica"/>
              </a:rPr>
              <a:t>&gt;   name: mongo</a:t>
            </a:r>
            <a:br>
              <a:rPr lang="es-ES" sz="1500" dirty="0">
                <a:latin typeface="Helvetica"/>
              </a:rPr>
            </a:br>
            <a:r>
              <a:rPr lang="es-ES" sz="1500" dirty="0">
                <a:solidFill>
                  <a:srgbClr val="98C379"/>
                </a:solidFill>
                <a:latin typeface="Helvetica"/>
                <a:ea typeface="+mn-lt"/>
                <a:cs typeface="Helvetica"/>
              </a:rPr>
              <a:t>&gt;   namespace: myns</a:t>
            </a:r>
            <a:br>
              <a:rPr lang="es-ES" sz="1500" dirty="0">
                <a:latin typeface="Helvetica"/>
              </a:rPr>
            </a:br>
            <a:r>
              <a:rPr lang="es-ES" sz="1500" dirty="0">
                <a:solidFill>
                  <a:srgbClr val="98C379"/>
                </a:solidFill>
                <a:latin typeface="Helvetica"/>
                <a:ea typeface="+mn-lt"/>
                <a:cs typeface="Helvetica"/>
              </a:rPr>
              <a:t>&gt; spec:</a:t>
            </a:r>
            <a:br>
              <a:rPr lang="es-ES" sz="1500" dirty="0">
                <a:latin typeface="Helvetica"/>
              </a:rPr>
            </a:br>
            <a:r>
              <a:rPr lang="es-ES" sz="1500" dirty="0">
                <a:solidFill>
                  <a:srgbClr val="98C379"/>
                </a:solidFill>
                <a:latin typeface="Helvetica"/>
                <a:ea typeface="+mn-lt"/>
                <a:cs typeface="Helvetica"/>
              </a:rPr>
              <a:t>&gt;   containers:</a:t>
            </a:r>
            <a:br>
              <a:rPr lang="es-ES" sz="1500" dirty="0">
                <a:latin typeface="Helvetica"/>
              </a:rPr>
            </a:br>
            <a:r>
              <a:rPr lang="es-ES" sz="1500">
                <a:solidFill>
                  <a:srgbClr val="98C379"/>
                </a:solidFill>
                <a:latin typeface="Helvetica"/>
                <a:ea typeface="+mn-lt"/>
                <a:cs typeface="Helvetica"/>
              </a:rPr>
              <a:t>&gt;     - image: bitnami/mongodb</a:t>
            </a:r>
            <a:br>
              <a:rPr lang="es-ES" sz="1500" dirty="0">
                <a:latin typeface="Helvetica"/>
              </a:rPr>
            </a:br>
            <a:r>
              <a:rPr lang="es-ES" sz="1500">
                <a:solidFill>
                  <a:srgbClr val="98C379"/>
                </a:solidFill>
                <a:latin typeface="Helvetica"/>
                <a:ea typeface="+mn-lt"/>
                <a:cs typeface="Helvetica"/>
              </a:rPr>
              <a:t>&gt;       name: mongo</a:t>
            </a:r>
            <a:endParaRPr lang="en-US">
              <a:solidFill>
                <a:srgbClr val="98C379"/>
              </a:solidFill>
              <a:latin typeface="Helvetica"/>
              <a:ea typeface="+mn-lt"/>
              <a:cs typeface="Helvetica"/>
            </a:endParaRPr>
          </a:p>
          <a:p>
            <a:r>
              <a:rPr lang="es-ES" sz="1500" dirty="0">
                <a:solidFill>
                  <a:srgbClr val="98C379"/>
                </a:solidFill>
                <a:latin typeface="Helvetica" pitchFamily="2" charset="0"/>
                <a:cs typeface="Helvetica"/>
              </a:rPr>
              <a:t>&gt; EOF</a:t>
            </a:r>
            <a:endParaRPr lang="es-ES"/>
          </a:p>
          <a:p>
            <a:r>
              <a:rPr lang="es-ES" sz="1500" dirty="0">
                <a:solidFill>
                  <a:srgbClr val="BE5046"/>
                </a:solidFill>
                <a:latin typeface="Helvetica"/>
                <a:cs typeface="Helvetica"/>
              </a:rPr>
              <a:t>$</a:t>
            </a:r>
            <a:r>
              <a:rPr lang="es-ES" sz="1500" dirty="0">
                <a:solidFill>
                  <a:srgbClr val="61AFEF"/>
                </a:solidFill>
                <a:latin typeface="Helvetica"/>
                <a:cs typeface="Helvetica"/>
              </a:rPr>
              <a:t> </a:t>
            </a:r>
            <a:r>
              <a:rPr lang="es-ES" sz="1500" dirty="0">
                <a:solidFill>
                  <a:srgbClr val="E06C75"/>
                </a:solidFill>
                <a:latin typeface="Helvetica"/>
                <a:cs typeface="Helvetica"/>
              </a:rPr>
              <a:t>kubectl</a:t>
            </a:r>
            <a:r>
              <a:rPr lang="es-ES" sz="1500" dirty="0">
                <a:solidFill>
                  <a:srgbClr val="ABB2BF"/>
                </a:solidFill>
                <a:latin typeface="Helvetica"/>
                <a:cs typeface="Helvetica"/>
              </a:rPr>
              <a:t> create</a:t>
            </a:r>
            <a:r>
              <a:rPr lang="es-ES" sz="1500" dirty="0">
                <a:solidFill>
                  <a:srgbClr val="98C379"/>
                </a:solidFill>
                <a:latin typeface="Helvetica"/>
                <a:cs typeface="Helvetica"/>
              </a:rPr>
              <a:t> </a:t>
            </a:r>
            <a:r>
              <a:rPr lang="es-ES" sz="1500" dirty="0">
                <a:solidFill>
                  <a:srgbClr val="D19A66"/>
                </a:solidFill>
                <a:latin typeface="Helvetica"/>
                <a:cs typeface="Helvetica"/>
              </a:rPr>
              <a:t>-f</a:t>
            </a:r>
            <a:r>
              <a:rPr lang="es-ES" sz="1500" dirty="0">
                <a:solidFill>
                  <a:srgbClr val="98C379"/>
                </a:solidFill>
                <a:latin typeface="Helvetica"/>
                <a:cs typeface="Helvetica"/>
              </a:rPr>
              <a:t> </a:t>
            </a:r>
            <a:r>
              <a:rPr lang="es-ES" sz="1500">
                <a:solidFill>
                  <a:srgbClr val="ABB2BF"/>
                </a:solidFill>
                <a:latin typeface="Helvetica"/>
                <a:cs typeface="Helvetica"/>
              </a:rPr>
              <a:t>mongo-ns.yaml </a:t>
            </a:r>
            <a:br>
              <a:rPr lang="es-ES" sz="1500" dirty="0">
                <a:latin typeface="Helvetica" pitchFamily="2" charset="0"/>
              </a:rPr>
            </a:br>
            <a:br>
              <a:rPr lang="es-ES" sz="1400" dirty="0">
                <a:latin typeface="Helvetica" pitchFamily="2" charset="0"/>
              </a:rPr>
            </a:br>
            <a:endParaRPr lang="es-ES" sz="1400" dirty="0">
              <a:solidFill>
                <a:srgbClr val="98C379"/>
              </a:solidFill>
              <a:latin typeface="Helvetica" pitchFamily="2" charset="0"/>
            </a:endParaRPr>
          </a:p>
        </p:txBody>
      </p:sp>
      <p:sp>
        <p:nvSpPr>
          <p:cNvPr id="9" name="Google Shape;1477;p133">
            <a:extLst>
              <a:ext uri="{FF2B5EF4-FFF2-40B4-BE49-F238E27FC236}">
                <a16:creationId xmlns:a16="http://schemas.microsoft.com/office/drawing/2014/main" id="{91F141BE-96D1-E846-A35F-B20DFDC28A89}"/>
              </a:ext>
            </a:extLst>
          </p:cNvPr>
          <p:cNvSpPr txBox="1"/>
          <p:nvPr/>
        </p:nvSpPr>
        <p:spPr>
          <a:xfrm>
            <a:off x="446250" y="966900"/>
            <a:ext cx="68565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Common commands:</a:t>
            </a:r>
            <a:endParaRPr sz="1600" dirty="0">
              <a:solidFill>
                <a:srgbClr val="3E3E40"/>
              </a:solidFill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650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/>
              <a:t>Use Case: Canary Deployments</a:t>
            </a:r>
            <a:endParaRPr/>
          </a:p>
        </p:txBody>
      </p:sp>
      <p:sp>
        <p:nvSpPr>
          <p:cNvPr id="2040" name="Google Shape;2040;p139"/>
          <p:cNvSpPr txBox="1"/>
          <p:nvPr/>
        </p:nvSpPr>
        <p:spPr>
          <a:xfrm>
            <a:off x="660302" y="1231048"/>
            <a:ext cx="10646027" cy="258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>
              <a:buClr>
                <a:schemeClr val="bg2">
                  <a:lumMod val="75000"/>
                </a:schemeClr>
              </a:buClr>
            </a:pPr>
            <a:r>
              <a:rPr lang="en-US" sz="1799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Labels, Services and Deployments are key to </a:t>
            </a:r>
            <a:r>
              <a:rPr lang="en-US" sz="1799" u="sng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Canary deployments scenarios</a:t>
            </a:r>
            <a:r>
              <a:rPr lang="en-US" sz="1799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.</a:t>
            </a:r>
            <a:endParaRPr sz="1799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>
              <a:spcBef>
                <a:spcPts val="1200"/>
              </a:spcBef>
              <a:buClr>
                <a:schemeClr val="bg2">
                  <a:lumMod val="75000"/>
                </a:schemeClr>
              </a:buClr>
            </a:pPr>
            <a:endParaRPr sz="1799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>
              <a:spcBef>
                <a:spcPts val="1200"/>
              </a:spcBef>
              <a:buClr>
                <a:schemeClr val="bg2">
                  <a:lumMod val="75000"/>
                </a:schemeClr>
              </a:buClr>
            </a:pPr>
            <a:r>
              <a:rPr lang="en-US" sz="1799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Typical Steps:</a:t>
            </a:r>
            <a:endParaRPr sz="1799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42797">
              <a:spcBef>
                <a:spcPts val="600"/>
              </a:spcBef>
              <a:buClr>
                <a:schemeClr val="bg2">
                  <a:lumMod val="75000"/>
                </a:schemeClr>
              </a:buClr>
              <a:buSzPts val="1800"/>
              <a:buFont typeface="Helvetica Neue"/>
              <a:buChar char="●"/>
            </a:pPr>
            <a:r>
              <a:rPr lang="en-US" sz="1799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Create two deployments</a:t>
            </a:r>
            <a:endParaRPr sz="1799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42797">
              <a:spcBef>
                <a:spcPts val="600"/>
              </a:spcBef>
              <a:buClr>
                <a:schemeClr val="bg2">
                  <a:lumMod val="75000"/>
                </a:schemeClr>
              </a:buClr>
              <a:buSzPts val="1800"/>
              <a:buFont typeface="Helvetica Neue"/>
              <a:buChar char="●"/>
            </a:pPr>
            <a:r>
              <a:rPr lang="en-US" sz="1799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Add labels that differentiate the canary plus a common label</a:t>
            </a:r>
            <a:endParaRPr sz="1799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42797">
              <a:spcBef>
                <a:spcPts val="600"/>
              </a:spcBef>
              <a:buClr>
                <a:schemeClr val="bg2">
                  <a:lumMod val="75000"/>
                </a:schemeClr>
              </a:buClr>
              <a:buSzPts val="1800"/>
              <a:buFont typeface="Helvetica Neue"/>
              <a:buChar char="●"/>
            </a:pPr>
            <a:r>
              <a:rPr lang="en-US" sz="1799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Create a service that selects all Pods from the two deployments </a:t>
            </a:r>
            <a:endParaRPr sz="1799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658DA5-A116-E645-B9BF-8323FA88652B}"/>
              </a:ext>
            </a:extLst>
          </p:cNvPr>
          <p:cNvSpPr/>
          <p:nvPr/>
        </p:nvSpPr>
        <p:spPr>
          <a:xfrm>
            <a:off x="1180701" y="3817874"/>
            <a:ext cx="3669973" cy="114601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selector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app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guestbook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&lt;CHOOSE YOUR LABEL&gt;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2000" dirty="0">
              <a:solidFill>
                <a:srgbClr val="98C379"/>
              </a:solidFill>
              <a:latin typeface="Helvetica" pitchFamily="2" charset="0"/>
            </a:endParaRPr>
          </a:p>
          <a:p>
            <a:endParaRPr lang="es-ES" sz="2000" dirty="0">
              <a:solidFill>
                <a:srgbClr val="E06C75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37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1700794"/>
            <a:ext cx="6427626" cy="1229360"/>
          </a:xfrm>
        </p:spPr>
        <p:txBody>
          <a:bodyPr/>
          <a:lstStyle/>
          <a:p>
            <a:r>
              <a:rPr lang="en-US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148992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421FEEE-5F60-406D-869A-4E7D45E6A09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Basic CLI </a:t>
            </a:r>
            <a:r>
              <a:rPr lang="es-ES" dirty="0" err="1"/>
              <a:t>Exercises</a:t>
            </a:r>
            <a:endParaRPr lang="es-ES" dirty="0"/>
          </a:p>
          <a:p>
            <a:br>
              <a:rPr lang="es-ES" dirty="0"/>
            </a:br>
            <a:endParaRPr lang="en-US" dirty="0"/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92866" y="1206500"/>
            <a:ext cx="10962687" cy="503754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es-ES" sz="2400" dirty="0"/>
          </a:p>
          <a:p>
            <a:pPr lvl="1"/>
            <a:r>
              <a:rPr lang="es-ES" sz="2000" dirty="0"/>
              <a:t>Exercise 1: Find the </a:t>
            </a:r>
            <a:r>
              <a:rPr lang="es-ES" sz="2000" dirty="0" err="1"/>
              <a:t>equivalent</a:t>
            </a:r>
            <a:r>
              <a:rPr lang="es-ES" sz="2000" dirty="0"/>
              <a:t> kubectl </a:t>
            </a:r>
            <a:r>
              <a:rPr lang="es-ES" sz="2000" dirty="0" err="1"/>
              <a:t>command</a:t>
            </a:r>
            <a:r>
              <a:rPr lang="es-ES" sz="2000" dirty="0"/>
              <a:t> to:</a:t>
            </a:r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Exercise 2: Find the </a:t>
            </a:r>
            <a:r>
              <a:rPr lang="es-ES" sz="2000" dirty="0" err="1"/>
              <a:t>way</a:t>
            </a:r>
            <a:r>
              <a:rPr lang="es-ES" sz="2000" dirty="0"/>
              <a:t> </a:t>
            </a:r>
            <a:r>
              <a:rPr lang="es-ES" sz="2000" dirty="0" err="1"/>
              <a:t>to</a:t>
            </a:r>
            <a:r>
              <a:rPr lang="es-ES" sz="2000" dirty="0"/>
              <a:t> </a:t>
            </a:r>
            <a:r>
              <a:rPr lang="es-ES" sz="2000" dirty="0" err="1"/>
              <a:t>copy</a:t>
            </a:r>
            <a:r>
              <a:rPr lang="es-ES" sz="2000" dirty="0"/>
              <a:t> files </a:t>
            </a:r>
            <a:r>
              <a:rPr lang="es-ES" sz="2000" dirty="0" err="1"/>
              <a:t>to</a:t>
            </a:r>
            <a:r>
              <a:rPr lang="es-ES" sz="2000" dirty="0"/>
              <a:t> </a:t>
            </a:r>
            <a:r>
              <a:rPr lang="es-ES" sz="2000" dirty="0" err="1"/>
              <a:t>containers</a:t>
            </a:r>
            <a:r>
              <a:rPr lang="es-ES" sz="2000" dirty="0"/>
              <a:t> in a pod</a:t>
            </a:r>
          </a:p>
          <a:p>
            <a:pPr marL="273050" lvl="1" indent="0">
              <a:buNone/>
            </a:pPr>
            <a:endParaRPr lang="es-ES" sz="2000" dirty="0"/>
          </a:p>
          <a:p>
            <a:pPr lvl="1"/>
            <a:r>
              <a:rPr lang="es-ES" sz="2000" dirty="0"/>
              <a:t>Exercise 3: Find the way to, </a:t>
            </a:r>
            <a:r>
              <a:rPr lang="es-ES" sz="2000" dirty="0" err="1"/>
              <a:t>given</a:t>
            </a:r>
            <a:r>
              <a:rPr lang="es-ES" sz="2000" dirty="0"/>
              <a:t> a yaml file, show the </a:t>
            </a:r>
            <a:r>
              <a:rPr lang="es-ES" sz="2000" dirty="0" err="1"/>
              <a:t>difference</a:t>
            </a:r>
            <a:r>
              <a:rPr lang="es-ES" sz="2000" dirty="0"/>
              <a:t> to </a:t>
            </a:r>
            <a:r>
              <a:rPr lang="es-ES" sz="2000" dirty="0" err="1"/>
              <a:t>what</a:t>
            </a:r>
            <a:r>
              <a:rPr lang="es-ES" sz="2000" dirty="0"/>
              <a:t> </a:t>
            </a:r>
            <a:r>
              <a:rPr lang="es-ES" sz="2000" dirty="0" err="1"/>
              <a:t>is</a:t>
            </a:r>
            <a:r>
              <a:rPr lang="es-ES" sz="2000" dirty="0"/>
              <a:t> </a:t>
            </a:r>
            <a:r>
              <a:rPr lang="es-ES" sz="2000" dirty="0" err="1"/>
              <a:t>currently</a:t>
            </a:r>
            <a:r>
              <a:rPr lang="es-ES" sz="2000" dirty="0"/>
              <a:t> </a:t>
            </a:r>
            <a:r>
              <a:rPr lang="es-ES" sz="2000" dirty="0" err="1"/>
              <a:t>deployed</a:t>
            </a:r>
            <a:endParaRPr lang="es-ES" sz="2000" dirty="0"/>
          </a:p>
          <a:p>
            <a:pPr marL="273050" lvl="1" indent="0">
              <a:buNone/>
            </a:pPr>
            <a:endParaRPr lang="es-ES" sz="2000" dirty="0"/>
          </a:p>
          <a:p>
            <a:pPr lvl="1"/>
            <a:r>
              <a:rPr lang="es-ES" sz="2000" dirty="0"/>
              <a:t>Exercise 4: Find the way to set the </a:t>
            </a:r>
            <a:r>
              <a:rPr lang="es-ES" sz="2000" dirty="0" err="1"/>
              <a:t>environment</a:t>
            </a:r>
            <a:r>
              <a:rPr lang="es-ES" sz="2000" dirty="0"/>
              <a:t> variable “MODE=</a:t>
            </a:r>
            <a:r>
              <a:rPr lang="es-ES" sz="2000" dirty="0" err="1"/>
              <a:t>production</a:t>
            </a:r>
            <a:r>
              <a:rPr lang="es-ES" sz="2000" dirty="0"/>
              <a:t>” in all of the running </a:t>
            </a:r>
            <a:r>
              <a:rPr lang="en-US" sz="2000" dirty="0"/>
              <a:t>pods</a:t>
            </a:r>
          </a:p>
          <a:p>
            <a:pPr marL="273050" lvl="1" indent="0">
              <a:buNone/>
            </a:pPr>
            <a:endParaRPr lang="es-ES" sz="2000" dirty="0"/>
          </a:p>
          <a:p>
            <a:pPr lvl="1"/>
            <a:r>
              <a:rPr lang="es-ES" sz="2000" dirty="0"/>
              <a:t>Exercise 5:</a:t>
            </a:r>
            <a:r>
              <a:rPr lang="en-US" sz="20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 Find the way to obtain the list of recent events that occurred in the cluster</a:t>
            </a:r>
            <a:endParaRPr lang="es-ES" sz="2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628A4AF-43B3-3C4A-8679-AE8D916A0FF0}"/>
              </a:ext>
            </a:extLst>
          </p:cNvPr>
          <p:cNvSpPr/>
          <p:nvPr/>
        </p:nvSpPr>
        <p:spPr>
          <a:xfrm>
            <a:off x="1064947" y="2177141"/>
            <a:ext cx="9861768" cy="531223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BE5046"/>
                </a:solidFill>
                <a:latin typeface="Helvetica"/>
                <a:cs typeface="Helvetica"/>
              </a:rPr>
              <a:t>$</a:t>
            </a:r>
            <a:r>
              <a:rPr lang="es-ES" sz="2000" dirty="0">
                <a:solidFill>
                  <a:srgbClr val="61AFEF"/>
                </a:solidFill>
                <a:latin typeface="Helvetica"/>
                <a:cs typeface="Helvetica"/>
              </a:rPr>
              <a:t> </a:t>
            </a:r>
            <a:r>
              <a:rPr lang="es-ES" sz="2000" dirty="0" err="1">
                <a:solidFill>
                  <a:srgbClr val="E06C75"/>
                </a:solidFill>
                <a:latin typeface="Helvetica"/>
                <a:cs typeface="Helvetica"/>
              </a:rPr>
              <a:t>docker</a:t>
            </a:r>
            <a:r>
              <a:rPr lang="es-ES" sz="2000" dirty="0">
                <a:solidFill>
                  <a:srgbClr val="ABB2BF"/>
                </a:solidFill>
                <a:latin typeface="Helvetica"/>
                <a:cs typeface="Helvetica"/>
              </a:rPr>
              <a:t> run </a:t>
            </a:r>
            <a:r>
              <a:rPr lang="es-ES" sz="2000" dirty="0">
                <a:solidFill>
                  <a:srgbClr val="D19A66"/>
                </a:solidFill>
                <a:latin typeface="Helvetica"/>
                <a:cs typeface="Helvetica"/>
              </a:rPr>
              <a:t>--</a:t>
            </a:r>
            <a:r>
              <a:rPr lang="es-ES" sz="2000" dirty="0" err="1">
                <a:solidFill>
                  <a:srgbClr val="D19A66"/>
                </a:solidFill>
                <a:latin typeface="Helvetica"/>
                <a:cs typeface="Helvetica"/>
              </a:rPr>
              <a:t>rm</a:t>
            </a:r>
            <a:r>
              <a:rPr lang="es-ES" sz="2000" dirty="0">
                <a:solidFill>
                  <a:srgbClr val="ABB2BF"/>
                </a:solidFill>
                <a:latin typeface="Helvetica"/>
                <a:cs typeface="Helvetica"/>
              </a:rPr>
              <a:t> </a:t>
            </a:r>
            <a:r>
              <a:rPr lang="es-ES" sz="2000" dirty="0">
                <a:solidFill>
                  <a:srgbClr val="D19A66"/>
                </a:solidFill>
                <a:latin typeface="Helvetica"/>
                <a:cs typeface="Helvetica"/>
              </a:rPr>
              <a:t>--</a:t>
            </a:r>
            <a:r>
              <a:rPr lang="es-ES" sz="2000" dirty="0" err="1">
                <a:solidFill>
                  <a:srgbClr val="D19A66"/>
                </a:solidFill>
                <a:latin typeface="Helvetica"/>
                <a:cs typeface="Helvetica"/>
              </a:rPr>
              <a:t>name</a:t>
            </a:r>
            <a:r>
              <a:rPr lang="es-ES" sz="2000" dirty="0">
                <a:solidFill>
                  <a:srgbClr val="ABB2BF"/>
                </a:solidFill>
                <a:latin typeface="Helvetica"/>
                <a:cs typeface="Helvetica"/>
              </a:rPr>
              <a:t> </a:t>
            </a:r>
            <a:r>
              <a:rPr lang="es-ES" sz="2000" dirty="0" err="1">
                <a:solidFill>
                  <a:srgbClr val="ABB2BF"/>
                </a:solidFill>
                <a:latin typeface="Helvetica"/>
                <a:cs typeface="Helvetica"/>
              </a:rPr>
              <a:t>mytest</a:t>
            </a:r>
            <a:r>
              <a:rPr lang="es-ES" sz="2000" dirty="0">
                <a:solidFill>
                  <a:srgbClr val="ABB2BF"/>
                </a:solidFill>
                <a:latin typeface="Helvetica"/>
                <a:cs typeface="Helvetica"/>
              </a:rPr>
              <a:t> </a:t>
            </a:r>
            <a:r>
              <a:rPr lang="es-ES" sz="2000" dirty="0">
                <a:solidFill>
                  <a:srgbClr val="D19A66"/>
                </a:solidFill>
                <a:latin typeface="Helvetica"/>
                <a:cs typeface="Helvetica"/>
              </a:rPr>
              <a:t>-ti</a:t>
            </a:r>
            <a:r>
              <a:rPr lang="es-ES" sz="2000" dirty="0">
                <a:solidFill>
                  <a:srgbClr val="ABB2BF"/>
                </a:solidFill>
                <a:latin typeface="Helvetica"/>
                <a:cs typeface="Helvetica"/>
              </a:rPr>
              <a:t> </a:t>
            </a:r>
            <a:r>
              <a:rPr lang="es-ES" sz="2000" dirty="0" err="1">
                <a:solidFill>
                  <a:srgbClr val="ABB2BF"/>
                </a:solidFill>
                <a:latin typeface="Helvetica"/>
                <a:cs typeface="Helvetica"/>
              </a:rPr>
              <a:t>bitnami</a:t>
            </a:r>
            <a:r>
              <a:rPr lang="es-ES" sz="2000" dirty="0">
                <a:solidFill>
                  <a:srgbClr val="ABB2BF"/>
                </a:solidFill>
                <a:latin typeface="Helvetica"/>
                <a:cs typeface="Helvetica"/>
              </a:rPr>
              <a:t>/</a:t>
            </a:r>
            <a:r>
              <a:rPr lang="es-ES" sz="2000" dirty="0" err="1">
                <a:solidFill>
                  <a:srgbClr val="ABB2BF"/>
                </a:solidFill>
                <a:latin typeface="Helvetica"/>
                <a:cs typeface="Helvetica"/>
              </a:rPr>
              <a:t>minideb</a:t>
            </a:r>
            <a:r>
              <a:rPr lang="es-ES" sz="2000" dirty="0">
                <a:solidFill>
                  <a:srgbClr val="ABB2BF"/>
                </a:solidFill>
                <a:latin typeface="Helvetica"/>
                <a:cs typeface="Helvetica"/>
              </a:rPr>
              <a:t> </a:t>
            </a:r>
            <a:r>
              <a:rPr lang="es-ES" sz="2000" dirty="0" err="1">
                <a:solidFill>
                  <a:srgbClr val="ABB2BF"/>
                </a:solidFill>
                <a:latin typeface="Helvetica"/>
                <a:cs typeface="Helvetica"/>
              </a:rPr>
              <a:t>bash</a:t>
            </a:r>
            <a:r>
              <a:rPr lang="es-ES" sz="2000" dirty="0">
                <a:solidFill>
                  <a:srgbClr val="ABB2BF"/>
                </a:solidFill>
                <a:latin typeface="Helvetica"/>
                <a:cs typeface="Helvetica"/>
              </a:rPr>
              <a:t> </a:t>
            </a:r>
            <a:br>
              <a:rPr lang="es-ES" sz="2000" dirty="0">
                <a:latin typeface="Helvetica" pitchFamily="2" charset="0"/>
              </a:rPr>
            </a:br>
            <a:endParaRPr lang="es-ES" sz="2000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64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More exercises</a:t>
            </a:r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92866" y="1206500"/>
            <a:ext cx="10962687" cy="48807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s-ES" sz="2400" dirty="0"/>
              <a:t>Minikube:</a:t>
            </a:r>
          </a:p>
          <a:p>
            <a:pPr lvl="1"/>
            <a:endParaRPr lang="es-ES" sz="2000" dirty="0"/>
          </a:p>
          <a:p>
            <a:pPr lvl="1"/>
            <a:r>
              <a:rPr lang="es-ES" dirty="0"/>
              <a:t>Exercise 6: </a:t>
            </a:r>
            <a:r>
              <a:rPr lang="en-US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Enable the plugin </a:t>
            </a:r>
            <a:r>
              <a:rPr lang="en-US" dirty="0" err="1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freshpod</a:t>
            </a:r>
            <a:r>
              <a:rPr lang="en-US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. Find what it is for and try its features</a:t>
            </a:r>
            <a:endParaRPr lang="es-ES" dirty="0"/>
          </a:p>
          <a:p>
            <a:pPr>
              <a:buFont typeface="Arial" panose="020B0604020202020204" pitchFamily="34" charset="0"/>
              <a:buNone/>
            </a:pPr>
            <a:r>
              <a:rPr lang="es-ES" sz="2400" dirty="0" err="1"/>
              <a:t>Kubernetes</a:t>
            </a:r>
            <a:r>
              <a:rPr lang="es-ES" sz="2400" dirty="0"/>
              <a:t> API </a:t>
            </a:r>
            <a:r>
              <a:rPr lang="es-ES" sz="2400" dirty="0" err="1"/>
              <a:t>Objects</a:t>
            </a:r>
            <a:endParaRPr lang="es-ES" sz="2400" dirty="0"/>
          </a:p>
          <a:p>
            <a:pPr marL="273050" lvl="1" indent="0">
              <a:buNone/>
            </a:pPr>
            <a:endParaRPr lang="es-ES" sz="2000" dirty="0"/>
          </a:p>
          <a:p>
            <a:pPr lvl="1"/>
            <a:r>
              <a:rPr lang="es-ES" dirty="0"/>
              <a:t>Exercise 7: </a:t>
            </a:r>
            <a:r>
              <a:rPr lang="en-US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Find information about the API Object </a:t>
            </a:r>
            <a:r>
              <a:rPr lang="en-US" dirty="0" err="1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ConfigMap</a:t>
            </a:r>
            <a:r>
              <a:rPr lang="en-US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. What is the difference compared to Secrets? Use it in an example </a:t>
            </a:r>
            <a:endParaRPr lang="es-ES" dirty="0"/>
          </a:p>
          <a:p>
            <a:pPr lvl="1"/>
            <a:r>
              <a:rPr lang="es-ES" dirty="0"/>
              <a:t>Exercise 8: </a:t>
            </a:r>
            <a:r>
              <a:rPr lang="en-US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Find information about the API Objects </a:t>
            </a:r>
            <a:r>
              <a:rPr lang="en-US" dirty="0" err="1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LimitRanges</a:t>
            </a:r>
            <a:r>
              <a:rPr lang="en-US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 and </a:t>
            </a:r>
            <a:r>
              <a:rPr lang="en-US" dirty="0" err="1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ResourceQuotas</a:t>
            </a:r>
            <a:r>
              <a:rPr lang="en-US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. Use them in an example</a:t>
            </a:r>
            <a:endParaRPr lang="es-ES" dirty="0">
              <a:solidFill>
                <a:srgbClr val="3E3E40"/>
              </a:solidFill>
              <a:ea typeface="Helvetica Neue"/>
              <a:cs typeface="Helvetica Neue"/>
              <a:sym typeface="Helvetica Neue"/>
            </a:endParaRPr>
          </a:p>
          <a:p>
            <a:pPr>
              <a:buNone/>
            </a:pPr>
            <a:r>
              <a:rPr lang="es-ES" sz="2400" dirty="0" err="1"/>
              <a:t>Kubernetes</a:t>
            </a:r>
            <a:r>
              <a:rPr lang="es-ES" sz="2400" dirty="0"/>
              <a:t> API </a:t>
            </a:r>
            <a:r>
              <a:rPr lang="es-ES" sz="2400" dirty="0" err="1"/>
              <a:t>Objects</a:t>
            </a:r>
            <a:endParaRPr lang="es-ES" sz="2400" dirty="0"/>
          </a:p>
          <a:p>
            <a:pPr marL="273050" lvl="1" indent="0">
              <a:buNone/>
            </a:pPr>
            <a:endParaRPr lang="es-ES" sz="2000" dirty="0"/>
          </a:p>
          <a:p>
            <a:pPr lvl="1"/>
            <a:r>
              <a:rPr lang="es-ES" dirty="0"/>
              <a:t>Exercise 9: </a:t>
            </a:r>
            <a:r>
              <a:rPr lang="en-US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Try creating, modifying and deleting using curl instead of </a:t>
            </a:r>
            <a:r>
              <a:rPr lang="en-US" dirty="0" err="1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kubectl</a:t>
            </a:r>
            <a:r>
              <a:rPr lang="en-US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 </a:t>
            </a:r>
            <a:endParaRPr lang="es-ES" dirty="0"/>
          </a:p>
          <a:p>
            <a:pPr lvl="1"/>
            <a:endParaRPr lang="en-US" sz="2000" dirty="0">
              <a:solidFill>
                <a:srgbClr val="3E3E40"/>
              </a:solidFill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6655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92866" y="1206500"/>
            <a:ext cx="10962687" cy="509270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400" b="1" dirty="0"/>
              <a:t>Deliverable 1: WordPress + MariaDB with Canary</a:t>
            </a:r>
          </a:p>
          <a:p>
            <a:pPr>
              <a:buFont typeface="Arial" panose="020B0604020202020204" pitchFamily="34" charset="0"/>
              <a:buNone/>
            </a:pPr>
            <a:endParaRPr lang="es-ES" sz="2400" dirty="0"/>
          </a:p>
          <a:p>
            <a:pPr marL="590550" lvl="1" indent="-28575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</a:pPr>
            <a:r>
              <a:rPr lang="en-US" dirty="0">
                <a:solidFill>
                  <a:srgbClr val="434343"/>
                </a:solidFill>
              </a:rPr>
              <a:t>Create a namespace</a:t>
            </a:r>
          </a:p>
          <a:p>
            <a:pPr marL="590550" lvl="1" indent="-285750">
              <a:spcBef>
                <a:spcPts val="600"/>
              </a:spcBef>
              <a:buClr>
                <a:schemeClr val="bg2">
                  <a:lumMod val="75000"/>
                </a:schemeClr>
              </a:buClr>
              <a:buSzPts val="1800"/>
            </a:pPr>
            <a:r>
              <a:rPr lang="en-US" dirty="0">
                <a:solidFill>
                  <a:srgbClr val="434343"/>
                </a:solidFill>
              </a:rPr>
              <a:t>Use deployments to create </a:t>
            </a:r>
            <a:r>
              <a:rPr lang="en-US" dirty="0" err="1">
                <a:solidFill>
                  <a:srgbClr val="434343"/>
                </a:solidFill>
              </a:rPr>
              <a:t>WP+MariaDB</a:t>
            </a:r>
            <a:endParaRPr lang="en-US" dirty="0">
              <a:solidFill>
                <a:srgbClr val="434343"/>
              </a:solidFill>
            </a:endParaRPr>
          </a:p>
          <a:p>
            <a:pPr marL="590550" lvl="1" indent="-285750">
              <a:spcBef>
                <a:spcPts val="600"/>
              </a:spcBef>
              <a:buClr>
                <a:schemeClr val="bg2">
                  <a:lumMod val="75000"/>
                </a:schemeClr>
              </a:buClr>
              <a:buSzPts val="1800"/>
            </a:pPr>
            <a:r>
              <a:rPr lang="en-US" dirty="0">
                <a:solidFill>
                  <a:srgbClr val="434343"/>
                </a:solidFill>
              </a:rPr>
              <a:t>You will need to set some env. variables</a:t>
            </a:r>
          </a:p>
          <a:p>
            <a:pPr marL="958850" lvl="2" indent="-285750">
              <a:spcBef>
                <a:spcPts val="600"/>
              </a:spcBef>
              <a:buClr>
                <a:schemeClr val="bg2">
                  <a:lumMod val="75000"/>
                </a:schemeClr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34343"/>
                </a:solidFill>
              </a:rPr>
              <a:t>Use </a:t>
            </a:r>
            <a:r>
              <a:rPr lang="en-US" sz="1800" dirty="0" err="1">
                <a:solidFill>
                  <a:srgbClr val="434343"/>
                </a:solidFill>
              </a:rPr>
              <a:t>configMap</a:t>
            </a:r>
            <a:r>
              <a:rPr lang="en-US" sz="1800" dirty="0">
                <a:solidFill>
                  <a:srgbClr val="434343"/>
                </a:solidFill>
              </a:rPr>
              <a:t> to configure the apps</a:t>
            </a:r>
          </a:p>
          <a:p>
            <a:pPr marL="958850" lvl="2" indent="-285750">
              <a:spcBef>
                <a:spcPts val="600"/>
              </a:spcBef>
              <a:buClr>
                <a:schemeClr val="bg2">
                  <a:lumMod val="75000"/>
                </a:schemeClr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34343"/>
                </a:solidFill>
              </a:rPr>
              <a:t>Use secrets for sensitive data</a:t>
            </a:r>
          </a:p>
          <a:p>
            <a:pPr marL="590550" lvl="1" indent="-28575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</a:pPr>
            <a:r>
              <a:rPr lang="en-US" dirty="0">
                <a:solidFill>
                  <a:srgbClr val="434343"/>
                </a:solidFill>
              </a:rPr>
              <a:t>Add </a:t>
            </a:r>
            <a:r>
              <a:rPr lang="en-US" u="sng" dirty="0">
                <a:solidFill>
                  <a:srgbClr val="434343"/>
                </a:solidFill>
                <a:hlinkClick r:id="rId3"/>
              </a:rPr>
              <a:t>Liveness &amp; Readiness Probes</a:t>
            </a:r>
            <a:r>
              <a:rPr lang="en-US" dirty="0">
                <a:solidFill>
                  <a:srgbClr val="434343"/>
                </a:solidFill>
              </a:rPr>
              <a:t> on your containers.</a:t>
            </a:r>
          </a:p>
          <a:p>
            <a:pPr marL="590550" lvl="1" indent="-28575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</a:pPr>
            <a:r>
              <a:rPr lang="en-US" dirty="0">
                <a:solidFill>
                  <a:srgbClr val="434343"/>
                </a:solidFill>
              </a:rPr>
              <a:t>Create the corresponding services to access WordPress</a:t>
            </a:r>
            <a:endParaRPr lang="en-US" sz="1800" dirty="0">
              <a:solidFill>
                <a:srgbClr val="434343"/>
              </a:solidFill>
            </a:endParaRPr>
          </a:p>
          <a:p>
            <a:pPr marL="590550" lvl="1" indent="-28575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</a:pPr>
            <a:r>
              <a:rPr lang="en-US" dirty="0">
                <a:solidFill>
                  <a:srgbClr val="434343"/>
                </a:solidFill>
              </a:rPr>
              <a:t>Canary Deployment</a:t>
            </a:r>
          </a:p>
          <a:p>
            <a:pPr marL="958850" lvl="2" indent="-28575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34343"/>
                </a:solidFill>
              </a:rPr>
              <a:t>Consider WP 5.3.1 the stable version</a:t>
            </a:r>
          </a:p>
          <a:p>
            <a:pPr marL="958850" lvl="2" indent="-28575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34343"/>
                </a:solidFill>
              </a:rPr>
              <a:t>Use WP 5.3.2 for the canary</a:t>
            </a:r>
          </a:p>
          <a:p>
            <a:pPr marL="590550" lvl="1" indent="-285750">
              <a:lnSpc>
                <a:spcPct val="150000"/>
              </a:lnSpc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</a:pPr>
            <a:r>
              <a:rPr lang="en-US" dirty="0">
                <a:solidFill>
                  <a:srgbClr val="434343"/>
                </a:solidFill>
              </a:rPr>
              <a:t>Useful link: </a:t>
            </a:r>
            <a:r>
              <a:rPr lang="en-US" u="sng" dirty="0">
                <a:solidFill>
                  <a:srgbClr val="434343"/>
                </a:solidFill>
                <a:hlinkClick r:id="rId4"/>
              </a:rPr>
              <a:t>Available env. variables on WP Image</a:t>
            </a:r>
            <a:endParaRPr lang="en-US" dirty="0">
              <a:solidFill>
                <a:srgbClr val="434343"/>
              </a:solidFill>
            </a:endParaRPr>
          </a:p>
          <a:p>
            <a:pPr lvl="1"/>
            <a:endParaRPr lang="en-US" sz="1800" dirty="0"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08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Origin of K8s: Borg</a:t>
            </a:r>
            <a:endParaRPr/>
          </a:p>
          <a:p>
            <a:pPr marL="0" indent="0">
              <a:spcBef>
                <a:spcPts val="0"/>
              </a:spcBef>
            </a:pPr>
            <a:endParaRPr/>
          </a:p>
        </p:txBody>
      </p:sp>
      <p:sp>
        <p:nvSpPr>
          <p:cNvPr id="552" name="Google Shape;55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Introduction</a:t>
            </a:r>
            <a:endParaRPr/>
          </a:p>
        </p:txBody>
      </p:sp>
      <p:sp>
        <p:nvSpPr>
          <p:cNvPr id="555" name="Google Shape;555;p66"/>
          <p:cNvSpPr txBox="1"/>
          <p:nvPr/>
        </p:nvSpPr>
        <p:spPr>
          <a:xfrm>
            <a:off x="592866" y="1374236"/>
            <a:ext cx="5746974" cy="307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285664" indent="-336449">
              <a:buClr>
                <a:schemeClr val="bg2">
                  <a:lumMod val="75000"/>
                </a:schemeClr>
              </a:buClr>
              <a:buSzPts val="2400"/>
              <a:buChar char="•"/>
            </a:pP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Borg was a Google secret for a long time</a:t>
            </a:r>
            <a:endParaRPr sz="22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285664" indent="-336449"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2400"/>
              <a:buChar char="•"/>
            </a:pP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Orchestration system to manage all Google applications at scale</a:t>
            </a:r>
            <a:endParaRPr sz="22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285664" indent="-336449"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2400"/>
              <a:buChar char="•"/>
            </a:pP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Finally described publicly in 2015</a:t>
            </a:r>
            <a:endParaRPr sz="22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285664" indent="-336449"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2400"/>
              <a:buChar char="•"/>
            </a:pPr>
            <a:r>
              <a:rPr lang="en-US" sz="2200" u="sng" dirty="0">
                <a:solidFill>
                  <a:srgbClr val="404040"/>
                </a:solidFill>
                <a:ea typeface="Calibri"/>
                <a:cs typeface="Calibri"/>
                <a:sym typeface="Calibri"/>
                <a:hlinkClick r:id="rId3"/>
              </a:rPr>
              <a:t>Paper</a:t>
            </a: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 explains ideas behind Kubernetes </a:t>
            </a:r>
            <a:b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</a:br>
            <a:endParaRPr sz="22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290425" lvl="1" indent="-11109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endParaRPr sz="2200" b="1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290425" lvl="1" indent="-11109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endParaRPr sz="2200" b="1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576089" lvl="1" indent="-131722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endParaRPr sz="22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  <a:p>
            <a:pPr marL="576089" lvl="1" indent="-131722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endParaRPr sz="2200" dirty="0">
              <a:solidFill>
                <a:srgbClr val="3E3E40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556" name="Google Shape;556;p66"/>
          <p:cNvPicPr preferRelativeResize="0"/>
          <p:nvPr/>
        </p:nvPicPr>
        <p:blipFill rotWithShape="1">
          <a:blip r:embed="rId4">
            <a:alphaModFix/>
          </a:blip>
          <a:srcRect r="3744"/>
          <a:stretch/>
        </p:blipFill>
        <p:spPr>
          <a:xfrm>
            <a:off x="6557908" y="2478883"/>
            <a:ext cx="5203045" cy="2552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79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92866" y="1206500"/>
            <a:ext cx="10962687" cy="50927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400" b="1" dirty="0"/>
              <a:t>Deliverable 2: WordPress + MariaDB with replication</a:t>
            </a:r>
          </a:p>
          <a:p>
            <a:pPr>
              <a:buFont typeface="Arial" panose="020B0604020202020204" pitchFamily="34" charset="0"/>
              <a:buNone/>
            </a:pPr>
            <a:endParaRPr lang="es-ES" sz="2400" dirty="0"/>
          </a:p>
          <a:p>
            <a:pPr marL="590550" lvl="1" indent="-28575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</a:pPr>
            <a:r>
              <a:rPr lang="en-US" dirty="0">
                <a:solidFill>
                  <a:srgbClr val="434343"/>
                </a:solidFill>
              </a:rPr>
              <a:t>Create a namespace</a:t>
            </a:r>
          </a:p>
          <a:p>
            <a:pPr marL="590550" lvl="1" indent="-285750">
              <a:spcBef>
                <a:spcPts val="600"/>
              </a:spcBef>
              <a:buClr>
                <a:schemeClr val="bg2">
                  <a:lumMod val="75000"/>
                </a:schemeClr>
              </a:buClr>
              <a:buSzPts val="1800"/>
            </a:pPr>
            <a:r>
              <a:rPr lang="en-US" dirty="0">
                <a:solidFill>
                  <a:srgbClr val="434343"/>
                </a:solidFill>
              </a:rPr>
              <a:t>Use deployments to create </a:t>
            </a:r>
            <a:r>
              <a:rPr lang="en-US" dirty="0" err="1">
                <a:solidFill>
                  <a:srgbClr val="434343"/>
                </a:solidFill>
              </a:rPr>
              <a:t>WP+MariaDB</a:t>
            </a:r>
            <a:r>
              <a:rPr lang="en-US" dirty="0">
                <a:solidFill>
                  <a:srgbClr val="434343"/>
                </a:solidFill>
              </a:rPr>
              <a:t> (with replication enabled)</a:t>
            </a:r>
          </a:p>
          <a:p>
            <a:pPr marL="590550" lvl="1" indent="-285750">
              <a:spcBef>
                <a:spcPts val="600"/>
              </a:spcBef>
              <a:buClr>
                <a:schemeClr val="bg2">
                  <a:lumMod val="75000"/>
                </a:schemeClr>
              </a:buClr>
              <a:buSzPts val="1800"/>
            </a:pPr>
            <a:r>
              <a:rPr lang="en-US" dirty="0">
                <a:solidFill>
                  <a:srgbClr val="434343"/>
                </a:solidFill>
              </a:rPr>
              <a:t>You will need to set some env. variables</a:t>
            </a:r>
          </a:p>
          <a:p>
            <a:pPr marL="958850" lvl="2" indent="-285750">
              <a:spcBef>
                <a:spcPts val="600"/>
              </a:spcBef>
              <a:buClr>
                <a:schemeClr val="bg2">
                  <a:lumMod val="75000"/>
                </a:schemeClr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34343"/>
                </a:solidFill>
              </a:rPr>
              <a:t>Use </a:t>
            </a:r>
            <a:r>
              <a:rPr lang="en-US" sz="1800" dirty="0" err="1">
                <a:solidFill>
                  <a:srgbClr val="434343"/>
                </a:solidFill>
              </a:rPr>
              <a:t>configMap</a:t>
            </a:r>
            <a:r>
              <a:rPr lang="en-US" sz="1800" dirty="0">
                <a:solidFill>
                  <a:srgbClr val="434343"/>
                </a:solidFill>
              </a:rPr>
              <a:t> to configure the apps</a:t>
            </a:r>
          </a:p>
          <a:p>
            <a:pPr marL="958850" lvl="2" indent="-285750">
              <a:spcBef>
                <a:spcPts val="600"/>
              </a:spcBef>
              <a:buClr>
                <a:schemeClr val="bg2">
                  <a:lumMod val="75000"/>
                </a:schemeClr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34343"/>
                </a:solidFill>
              </a:rPr>
              <a:t>Use secrets for sensitive data</a:t>
            </a:r>
          </a:p>
          <a:p>
            <a:pPr marL="590550" lvl="1" indent="-28575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</a:pPr>
            <a:r>
              <a:rPr lang="en-US" dirty="0">
                <a:solidFill>
                  <a:srgbClr val="434343"/>
                </a:solidFill>
              </a:rPr>
              <a:t>Add </a:t>
            </a:r>
            <a:r>
              <a:rPr lang="en-US" u="sng" dirty="0">
                <a:solidFill>
                  <a:srgbClr val="434343"/>
                </a:solidFill>
                <a:hlinkClick r:id="rId3"/>
              </a:rPr>
              <a:t>Liveness &amp; Readiness Probes</a:t>
            </a:r>
            <a:r>
              <a:rPr lang="en-US" dirty="0">
                <a:solidFill>
                  <a:srgbClr val="434343"/>
                </a:solidFill>
              </a:rPr>
              <a:t> on your containers.</a:t>
            </a:r>
          </a:p>
          <a:p>
            <a:pPr marL="590550" lvl="1" indent="-28575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</a:pPr>
            <a:r>
              <a:rPr lang="en-US" u="sng" dirty="0">
                <a:solidFill>
                  <a:srgbClr val="000000"/>
                </a:solidFill>
                <a:hlinkClick r:id="rId4"/>
              </a:rPr>
              <a:t>Manage the resources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/>
              <a:t>on your containers.</a:t>
            </a:r>
          </a:p>
          <a:p>
            <a:pPr marL="590550" lvl="1" indent="-28575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</a:pPr>
            <a:r>
              <a:rPr lang="en-US" dirty="0">
                <a:solidFill>
                  <a:srgbClr val="434343"/>
                </a:solidFill>
              </a:rPr>
              <a:t>Create the corresponding services to access WordPress </a:t>
            </a:r>
          </a:p>
          <a:p>
            <a:pPr marL="590550" lvl="1" indent="-28575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</a:pPr>
            <a:r>
              <a:rPr lang="en-US" dirty="0">
                <a:solidFill>
                  <a:srgbClr val="434343"/>
                </a:solidFill>
              </a:rPr>
              <a:t>Use </a:t>
            </a:r>
            <a:r>
              <a:rPr lang="en-US" dirty="0" err="1"/>
              <a:t>HyperDB</a:t>
            </a:r>
            <a:r>
              <a:rPr lang="en-US" dirty="0"/>
              <a:t> WP plugins to balance SQL requests. Useful link:</a:t>
            </a:r>
          </a:p>
          <a:p>
            <a:pPr marL="877888" lvl="2" indent="-28575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rgbClr val="000000"/>
                </a:solidFill>
                <a:hlinkClick r:id="rId5"/>
              </a:rPr>
              <a:t>https://wordpress.org/plugins/hyperdb</a:t>
            </a:r>
            <a:endParaRPr lang="en-US" sz="1800" dirty="0">
              <a:solidFill>
                <a:srgbClr val="000000"/>
              </a:solidFill>
            </a:endParaRPr>
          </a:p>
          <a:p>
            <a:pPr marL="877888" lvl="2" indent="-28575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</a:pPr>
            <a:endParaRPr lang="en-US" dirty="0">
              <a:solidFill>
                <a:srgbClr val="434343"/>
              </a:solidFill>
            </a:endParaRPr>
          </a:p>
          <a:p>
            <a:pPr marL="590550" lvl="1" indent="-28575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</a:pPr>
            <a:endParaRPr lang="en-US" dirty="0">
              <a:solidFill>
                <a:srgbClr val="434343"/>
              </a:solidFill>
            </a:endParaRPr>
          </a:p>
          <a:p>
            <a:pPr lvl="1"/>
            <a:endParaRPr lang="en-US" sz="1800" dirty="0"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4191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DC1025B-AE50-49CC-8608-31E5BE79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701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7"/>
          <p:cNvSpPr txBox="1">
            <a:spLocks noGrp="1"/>
          </p:cNvSpPr>
          <p:nvPr>
            <p:ph type="subTitle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Kubernetes Lineage</a:t>
            </a:r>
            <a:endParaRPr dirty="0"/>
          </a:p>
          <a:p>
            <a:pPr marL="0" indent="0">
              <a:spcBef>
                <a:spcPts val="0"/>
              </a:spcBef>
            </a:pPr>
            <a:endParaRPr dirty="0"/>
          </a:p>
        </p:txBody>
      </p:sp>
      <p:sp>
        <p:nvSpPr>
          <p:cNvPr id="561" name="Google Shape;561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Introduction</a:t>
            </a:r>
            <a:endParaRPr/>
          </a:p>
        </p:txBody>
      </p:sp>
      <p:sp>
        <p:nvSpPr>
          <p:cNvPr id="564" name="Google Shape;564;p67"/>
          <p:cNvSpPr txBox="1"/>
          <p:nvPr/>
        </p:nvSpPr>
        <p:spPr>
          <a:xfrm>
            <a:off x="592866" y="1340997"/>
            <a:ext cx="10396867" cy="209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285115" indent="-297815">
              <a:buClr>
                <a:schemeClr val="bg2">
                  <a:lumMod val="75000"/>
                </a:schemeClr>
              </a:buClr>
              <a:buSzPts val="1800"/>
              <a:buChar char="•"/>
            </a:pP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Google contributed </a:t>
            </a:r>
            <a:r>
              <a:rPr lang="en-US" sz="2200" i="1" dirty="0" err="1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cgroups</a:t>
            </a: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 to the Linux kernel</a:t>
            </a:r>
            <a:endParaRPr lang="en-US" sz="2200" dirty="0">
              <a:solidFill>
                <a:srgbClr val="3E3E40"/>
              </a:solidFill>
              <a:ea typeface="Calibri"/>
              <a:cs typeface="Calibri"/>
            </a:endParaRPr>
          </a:p>
          <a:p>
            <a:pPr marL="285115" indent="-297815"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Char char="•"/>
            </a:pPr>
            <a:r>
              <a:rPr lang="en-US" sz="2200" i="1" dirty="0" err="1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cgroups</a:t>
            </a: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 and </a:t>
            </a:r>
            <a:r>
              <a:rPr lang="en-US" sz="2200" i="1" dirty="0" err="1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linux</a:t>
            </a: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200" i="1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namespaces</a:t>
            </a: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 are the heart of containers</a:t>
            </a:r>
            <a:endParaRPr sz="2200" dirty="0">
              <a:solidFill>
                <a:srgbClr val="3E3E40"/>
              </a:solidFill>
              <a:ea typeface="Calibri"/>
              <a:cs typeface="Calibri"/>
            </a:endParaRPr>
          </a:p>
          <a:p>
            <a:pPr marL="285115" indent="-297815"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Char char="•"/>
            </a:pP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Mesos was inspired by discussions with Google when Borg was still secret</a:t>
            </a:r>
            <a:endParaRPr sz="2200" dirty="0">
              <a:solidFill>
                <a:srgbClr val="3E3E40"/>
              </a:solidFill>
              <a:ea typeface="Calibri"/>
              <a:cs typeface="Calibri"/>
            </a:endParaRPr>
          </a:p>
          <a:p>
            <a:pPr marL="285115" indent="-297815">
              <a:spcBef>
                <a:spcPts val="1200"/>
              </a:spcBef>
              <a:buClr>
                <a:schemeClr val="bg2">
                  <a:lumMod val="75000"/>
                </a:schemeClr>
              </a:buClr>
              <a:buSzPts val="1800"/>
              <a:buChar char="•"/>
            </a:pPr>
            <a: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Cloud Foundry implements 12 factor apps principles for microservices apps </a:t>
            </a:r>
            <a:br>
              <a:rPr lang="en-US" sz="22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</a:br>
            <a:endParaRPr sz="2200" dirty="0">
              <a:solidFill>
                <a:srgbClr val="3E3E40"/>
              </a:solidFill>
              <a:ea typeface="Calibri"/>
              <a:cs typeface="Calibri"/>
            </a:endParaRPr>
          </a:p>
        </p:txBody>
      </p:sp>
      <p:cxnSp>
        <p:nvCxnSpPr>
          <p:cNvPr id="565" name="Google Shape;565;p67"/>
          <p:cNvCxnSpPr/>
          <p:nvPr/>
        </p:nvCxnSpPr>
        <p:spPr>
          <a:xfrm>
            <a:off x="5869479" y="6021452"/>
            <a:ext cx="422890" cy="0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566" name="Google Shape;566;p67"/>
          <p:cNvSpPr/>
          <p:nvPr/>
        </p:nvSpPr>
        <p:spPr>
          <a:xfrm>
            <a:off x="6385152" y="5765547"/>
            <a:ext cx="2733488" cy="414792"/>
          </a:xfrm>
          <a:prstGeom prst="rect">
            <a:avLst/>
          </a:prstGeom>
          <a:noFill/>
          <a:ln w="12700" cap="flat" cmpd="sng">
            <a:solidFill>
              <a:srgbClr val="1F567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cgroups</a:t>
            </a:r>
            <a:endParaRPr sz="1100" b="1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67"/>
          <p:cNvSpPr/>
          <p:nvPr/>
        </p:nvSpPr>
        <p:spPr>
          <a:xfrm>
            <a:off x="7618059" y="5200693"/>
            <a:ext cx="1500509" cy="236638"/>
          </a:xfrm>
          <a:prstGeom prst="rect">
            <a:avLst/>
          </a:prstGeom>
          <a:noFill/>
          <a:ln w="12700" cap="flat" cmpd="sng">
            <a:solidFill>
              <a:srgbClr val="1F567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LXC</a:t>
            </a:r>
            <a:endParaRPr sz="1100" b="1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67"/>
          <p:cNvSpPr/>
          <p:nvPr/>
        </p:nvSpPr>
        <p:spPr>
          <a:xfrm>
            <a:off x="6385152" y="4709796"/>
            <a:ext cx="891068" cy="356607"/>
          </a:xfrm>
          <a:prstGeom prst="rect">
            <a:avLst/>
          </a:prstGeom>
          <a:noFill/>
          <a:ln w="12700" cap="flat" cmpd="sng">
            <a:solidFill>
              <a:srgbClr val="1F567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endParaRPr sz="1100" b="1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67"/>
          <p:cNvSpPr/>
          <p:nvPr/>
        </p:nvSpPr>
        <p:spPr>
          <a:xfrm>
            <a:off x="7618061" y="4709796"/>
            <a:ext cx="1500509" cy="356607"/>
          </a:xfrm>
          <a:prstGeom prst="rect">
            <a:avLst/>
          </a:prstGeom>
          <a:noFill/>
          <a:ln w="12700" cap="flat" cmpd="sng">
            <a:solidFill>
              <a:srgbClr val="1F567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Rkt/appc</a:t>
            </a:r>
            <a:endParaRPr sz="1100" b="1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67"/>
          <p:cNvSpPr/>
          <p:nvPr/>
        </p:nvSpPr>
        <p:spPr>
          <a:xfrm>
            <a:off x="6385152" y="3733651"/>
            <a:ext cx="2733488" cy="356607"/>
          </a:xfrm>
          <a:prstGeom prst="rect">
            <a:avLst/>
          </a:prstGeom>
          <a:noFill/>
          <a:ln w="12700" cap="flat" cmpd="sng">
            <a:solidFill>
              <a:srgbClr val="1F567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OCI</a:t>
            </a:r>
            <a:endParaRPr sz="1100" b="1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1" name="Google Shape;571;p67"/>
          <p:cNvCxnSpPr/>
          <p:nvPr/>
        </p:nvCxnSpPr>
        <p:spPr>
          <a:xfrm>
            <a:off x="8274373" y="5467227"/>
            <a:ext cx="0" cy="268430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triangle" w="lg" len="lg"/>
            <a:tailEnd type="none" w="sm" len="sm"/>
          </a:ln>
        </p:spPr>
      </p:cxnSp>
      <p:cxnSp>
        <p:nvCxnSpPr>
          <p:cNvPr id="572" name="Google Shape;572;p67"/>
          <p:cNvCxnSpPr/>
          <p:nvPr/>
        </p:nvCxnSpPr>
        <p:spPr>
          <a:xfrm>
            <a:off x="6814545" y="5141223"/>
            <a:ext cx="0" cy="624137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triangle" w="lg" len="lg"/>
            <a:tailEnd type="none" w="sm" len="sm"/>
          </a:ln>
        </p:spPr>
      </p:cxnSp>
      <p:cxnSp>
        <p:nvCxnSpPr>
          <p:cNvPr id="573" name="Google Shape;573;p67"/>
          <p:cNvCxnSpPr/>
          <p:nvPr/>
        </p:nvCxnSpPr>
        <p:spPr>
          <a:xfrm>
            <a:off x="7564605" y="4128336"/>
            <a:ext cx="0" cy="124768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4" name="Google Shape;574;p67"/>
          <p:cNvCxnSpPr/>
          <p:nvPr/>
        </p:nvCxnSpPr>
        <p:spPr>
          <a:xfrm>
            <a:off x="6814545" y="4467957"/>
            <a:ext cx="1563493" cy="0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5" name="Google Shape;575;p67"/>
          <p:cNvCxnSpPr/>
          <p:nvPr/>
        </p:nvCxnSpPr>
        <p:spPr>
          <a:xfrm rot="10800000">
            <a:off x="7314912" y="4888191"/>
            <a:ext cx="231540" cy="0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triangle" w="lg" len="lg"/>
            <a:tailEnd type="none" w="sm" len="sm"/>
          </a:ln>
        </p:spPr>
      </p:cxnSp>
      <p:cxnSp>
        <p:nvCxnSpPr>
          <p:cNvPr id="576" name="Google Shape;576;p67"/>
          <p:cNvCxnSpPr/>
          <p:nvPr/>
        </p:nvCxnSpPr>
        <p:spPr>
          <a:xfrm rot="-5400000">
            <a:off x="6717969" y="4575253"/>
            <a:ext cx="193150" cy="0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triangle" w="lg" len="lg"/>
            <a:tailEnd type="none" w="sm" len="sm"/>
          </a:ln>
        </p:spPr>
      </p:cxnSp>
      <p:cxnSp>
        <p:nvCxnSpPr>
          <p:cNvPr id="577" name="Google Shape;577;p67"/>
          <p:cNvCxnSpPr/>
          <p:nvPr/>
        </p:nvCxnSpPr>
        <p:spPr>
          <a:xfrm rot="-5400000">
            <a:off x="7475234" y="4383271"/>
            <a:ext cx="193150" cy="0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triangle" w="lg" len="lg"/>
            <a:tailEnd type="none" w="sm" len="sm"/>
          </a:ln>
        </p:spPr>
      </p:cxnSp>
      <p:cxnSp>
        <p:nvCxnSpPr>
          <p:cNvPr id="578" name="Google Shape;578;p67"/>
          <p:cNvCxnSpPr/>
          <p:nvPr/>
        </p:nvCxnSpPr>
        <p:spPr>
          <a:xfrm>
            <a:off x="3305922" y="5497207"/>
            <a:ext cx="577949" cy="0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triangle" w="lg" len="lg"/>
            <a:tailEnd type="none" w="sm" len="sm"/>
          </a:ln>
        </p:spPr>
      </p:cxnSp>
      <p:cxnSp>
        <p:nvCxnSpPr>
          <p:cNvPr id="579" name="Google Shape;579;p67"/>
          <p:cNvCxnSpPr/>
          <p:nvPr/>
        </p:nvCxnSpPr>
        <p:spPr>
          <a:xfrm rot="10800000">
            <a:off x="3890669" y="4286696"/>
            <a:ext cx="0" cy="1569491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0" name="Google Shape;580;p67"/>
          <p:cNvSpPr/>
          <p:nvPr/>
        </p:nvSpPr>
        <p:spPr>
          <a:xfrm>
            <a:off x="2175159" y="3792124"/>
            <a:ext cx="3365423" cy="398596"/>
          </a:xfrm>
          <a:prstGeom prst="rect">
            <a:avLst/>
          </a:prstGeom>
          <a:noFill/>
          <a:ln w="12700" cap="flat" cmpd="sng">
            <a:solidFill>
              <a:srgbClr val="1F567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Omega</a:t>
            </a:r>
            <a:endParaRPr sz="1100" b="1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67"/>
          <p:cNvSpPr/>
          <p:nvPr/>
        </p:nvSpPr>
        <p:spPr>
          <a:xfrm>
            <a:off x="2175160" y="4368913"/>
            <a:ext cx="1186791" cy="398596"/>
          </a:xfrm>
          <a:prstGeom prst="rect">
            <a:avLst/>
          </a:prstGeom>
          <a:noFill/>
          <a:ln w="12700" cap="flat" cmpd="sng">
            <a:solidFill>
              <a:srgbClr val="1F567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Kubernetes</a:t>
            </a:r>
            <a:endParaRPr sz="1100" b="1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67"/>
          <p:cNvSpPr/>
          <p:nvPr/>
        </p:nvSpPr>
        <p:spPr>
          <a:xfrm>
            <a:off x="4419353" y="4403088"/>
            <a:ext cx="1121108" cy="1140603"/>
          </a:xfrm>
          <a:prstGeom prst="rect">
            <a:avLst/>
          </a:prstGeom>
          <a:noFill/>
          <a:ln w="12700" cap="flat" cmpd="sng">
            <a:solidFill>
              <a:srgbClr val="1F567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sz="1799"/>
          </a:p>
          <a:p>
            <a:pPr algn="ctr">
              <a:spcBef>
                <a:spcPts val="150"/>
              </a:spcBef>
            </a:pPr>
            <a:r>
              <a:rPr lang="en-US" sz="1100" b="1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Foundry</a:t>
            </a:r>
            <a:endParaRPr sz="1100" b="1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3" name="Google Shape;583;p67"/>
          <p:cNvCxnSpPr/>
          <p:nvPr/>
        </p:nvCxnSpPr>
        <p:spPr>
          <a:xfrm rot="10800000">
            <a:off x="3890627" y="5013049"/>
            <a:ext cx="463079" cy="0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triangle" w="lg" len="lg"/>
            <a:tailEnd type="none" w="sm" len="sm"/>
          </a:ln>
        </p:spPr>
      </p:cxnSp>
      <p:cxnSp>
        <p:nvCxnSpPr>
          <p:cNvPr id="584" name="Google Shape;584;p67"/>
          <p:cNvCxnSpPr/>
          <p:nvPr/>
        </p:nvCxnSpPr>
        <p:spPr>
          <a:xfrm>
            <a:off x="3425901" y="4587924"/>
            <a:ext cx="464879" cy="0"/>
          </a:xfrm>
          <a:prstGeom prst="straightConnector1">
            <a:avLst/>
          </a:prstGeom>
          <a:noFill/>
          <a:ln w="12700" cap="rnd" cmpd="sng">
            <a:solidFill>
              <a:srgbClr val="1F567A"/>
            </a:solidFill>
            <a:prstDash val="solid"/>
            <a:round/>
            <a:headEnd type="triangle" w="lg" len="lg"/>
            <a:tailEnd type="none" w="sm" len="sm"/>
          </a:ln>
        </p:spPr>
      </p:cxnSp>
      <p:sp>
        <p:nvSpPr>
          <p:cNvPr id="585" name="Google Shape;585;p67"/>
          <p:cNvSpPr/>
          <p:nvPr/>
        </p:nvSpPr>
        <p:spPr>
          <a:xfrm>
            <a:off x="2381902" y="5291465"/>
            <a:ext cx="860476" cy="398596"/>
          </a:xfrm>
          <a:prstGeom prst="rect">
            <a:avLst/>
          </a:prstGeom>
          <a:noFill/>
          <a:ln w="12700" cap="flat" cmpd="sng">
            <a:solidFill>
              <a:srgbClr val="1F567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Mesos</a:t>
            </a:r>
            <a:endParaRPr sz="1799"/>
          </a:p>
        </p:txBody>
      </p:sp>
      <p:sp>
        <p:nvSpPr>
          <p:cNvPr id="586" name="Google Shape;586;p67"/>
          <p:cNvSpPr/>
          <p:nvPr/>
        </p:nvSpPr>
        <p:spPr>
          <a:xfrm>
            <a:off x="2180164" y="5931446"/>
            <a:ext cx="3360325" cy="179953"/>
          </a:xfrm>
          <a:prstGeom prst="rect">
            <a:avLst/>
          </a:prstGeom>
          <a:noFill/>
          <a:ln w="12700" cap="flat" cmpd="sng">
            <a:solidFill>
              <a:srgbClr val="1F567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Borg</a:t>
            </a:r>
            <a:endParaRPr sz="1100" b="1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67"/>
          <p:cNvSpPr/>
          <p:nvPr/>
        </p:nvSpPr>
        <p:spPr>
          <a:xfrm>
            <a:off x="1990951" y="3679085"/>
            <a:ext cx="3730428" cy="2577229"/>
          </a:xfrm>
          <a:prstGeom prst="roundRect">
            <a:avLst>
              <a:gd name="adj" fmla="val 5877"/>
            </a:avLst>
          </a:prstGeom>
          <a:noFill/>
          <a:ln w="12700" cap="flat" cmpd="sng">
            <a:solidFill>
              <a:srgbClr val="1F567A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349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8"/>
          <p:cNvSpPr txBox="1">
            <a:spLocks noGrp="1"/>
          </p:cNvSpPr>
          <p:nvPr>
            <p:ph type="subTitle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Center of the Cloud-Native ecosystem</a:t>
            </a:r>
            <a:endParaRPr/>
          </a:p>
          <a:p>
            <a:pPr marL="0" indent="0">
              <a:spcBef>
                <a:spcPts val="0"/>
              </a:spcBef>
            </a:pPr>
            <a:endParaRPr/>
          </a:p>
        </p:txBody>
      </p:sp>
      <p:sp>
        <p:nvSpPr>
          <p:cNvPr id="592" name="Google Shape;592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Introduction</a:t>
            </a:r>
            <a:endParaRPr/>
          </a:p>
        </p:txBody>
      </p:sp>
      <p:pic>
        <p:nvPicPr>
          <p:cNvPr id="595" name="Google Shape;5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253" y="2718210"/>
            <a:ext cx="2349125" cy="229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288" y="1895300"/>
            <a:ext cx="2856756" cy="92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9578" y="3340673"/>
            <a:ext cx="2237767" cy="79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5259" y="4477227"/>
            <a:ext cx="2216753" cy="79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9428" y="5551972"/>
            <a:ext cx="2856756" cy="685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5592" y="4879248"/>
            <a:ext cx="2856754" cy="92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56295" y="3686558"/>
            <a:ext cx="2027356" cy="79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36217" y="2075778"/>
            <a:ext cx="1215508" cy="126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51157" y="1584418"/>
            <a:ext cx="3225593" cy="612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36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9"/>
          <p:cNvSpPr txBox="1">
            <a:spLocks noGrp="1"/>
          </p:cNvSpPr>
          <p:nvPr>
            <p:ph type="subTitle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Used in several projects</a:t>
            </a:r>
            <a:endParaRPr/>
          </a:p>
          <a:p>
            <a:pPr marL="0" indent="0">
              <a:spcBef>
                <a:spcPts val="0"/>
              </a:spcBef>
            </a:pPr>
            <a:endParaRPr/>
          </a:p>
        </p:txBody>
      </p:sp>
      <p:sp>
        <p:nvSpPr>
          <p:cNvPr id="608" name="Google Shape;608;p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Introduction</a:t>
            </a:r>
            <a:endParaRPr/>
          </a:p>
        </p:txBody>
      </p:sp>
      <p:pic>
        <p:nvPicPr>
          <p:cNvPr id="611" name="Google Shape;61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2280" y="1663150"/>
            <a:ext cx="3108935" cy="924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937" y="2268834"/>
            <a:ext cx="2020518" cy="86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528" y="5243008"/>
            <a:ext cx="2836531" cy="51458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69"/>
          <p:cNvSpPr txBox="1"/>
          <p:nvPr/>
        </p:nvSpPr>
        <p:spPr>
          <a:xfrm>
            <a:off x="9317475" y="5575601"/>
            <a:ext cx="1853517" cy="86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399">
                <a:latin typeface="Calibri"/>
                <a:ea typeface="Calibri"/>
                <a:cs typeface="Calibri"/>
                <a:sym typeface="Calibri"/>
              </a:rPr>
              <a:t>and more...</a:t>
            </a:r>
            <a:endParaRPr sz="2399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5" name="Google Shape;61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3126" y="3176363"/>
            <a:ext cx="2343335" cy="924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76801" y="3735261"/>
            <a:ext cx="3048673" cy="82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35780" y="1432345"/>
            <a:ext cx="1201415" cy="1199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92422" y="3510269"/>
            <a:ext cx="1888531" cy="1394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28943" y="4699616"/>
            <a:ext cx="1888532" cy="186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56999" y="4904615"/>
            <a:ext cx="2719838" cy="2011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561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991D49BEFE3148A8AEFA4022020526" ma:contentTypeVersion="8" ma:contentTypeDescription="Create a new document." ma:contentTypeScope="" ma:versionID="b18ab391800d86833abc9d902a968bb2">
  <xsd:schema xmlns:xsd="http://www.w3.org/2001/XMLSchema" xmlns:xs="http://www.w3.org/2001/XMLSchema" xmlns:p="http://schemas.microsoft.com/office/2006/metadata/properties" xmlns:ns2="1c2c1e0a-48f7-4589-a512-4df84bad9b98" xmlns:ns3="04e3fc18-1c54-424e-b7e6-02b36d9ec7b3" targetNamespace="http://schemas.microsoft.com/office/2006/metadata/properties" ma:root="true" ma:fieldsID="a67b730ee1b6661806ac6637759f7a44" ns2:_="" ns3:_="">
    <xsd:import namespace="1c2c1e0a-48f7-4589-a512-4df84bad9b98"/>
    <xsd:import namespace="04e3fc18-1c54-424e-b7e6-02b36d9ec7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Comment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2c1e0a-48f7-4589-a512-4df84bad9b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Comment" ma:index="12" nillable="true" ma:displayName="Comment" ma:description="Comment" ma:format="Dropdown" ma:internalName="Comment">
      <xsd:simpleType>
        <xsd:restriction base="dms:Text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e3fc18-1c54-424e-b7e6-02b36d9ec7b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4e3fc18-1c54-424e-b7e6-02b36d9ec7b3">
      <UserInfo>
        <DisplayName>Bitnami Engineering Members</DisplayName>
        <AccountId>5</AccountId>
        <AccountType/>
      </UserInfo>
      <UserInfo>
        <DisplayName>Carlos Jimenez Barranco (c)</DisplayName>
        <AccountId>336</AccountId>
        <AccountType/>
      </UserInfo>
      <UserInfo>
        <DisplayName>Francisco Javier Rodriguez Leon (c)</DisplayName>
        <AccountId>357</AccountId>
        <AccountType/>
      </UserInfo>
      <UserInfo>
        <DisplayName>Jesus Huerta Leon</DisplayName>
        <AccountId>370</AccountId>
        <AccountType/>
      </UserInfo>
    </SharedWithUsers>
    <Comment xmlns="1c2c1e0a-48f7-4589-a512-4df84bad9b98" xsi:nil="true"/>
  </documentManagement>
</p:properties>
</file>

<file path=customXml/itemProps1.xml><?xml version="1.0" encoding="utf-8"?>
<ds:datastoreItem xmlns:ds="http://schemas.openxmlformats.org/officeDocument/2006/customXml" ds:itemID="{F3500B18-5CC5-41EA-BBEF-B7966B8ADE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2c1e0a-48f7-4589-a512-4df84bad9b98"/>
    <ds:schemaRef ds:uri="04e3fc18-1c54-424e-b7e6-02b36d9ec7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62D938-753B-4578-BD31-41F16CE82C3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F18BFA-2987-4989-8F42-B697A9CCF50F}">
  <ds:schemaRefs>
    <ds:schemaRef ds:uri="http://schemas.microsoft.com/office/2006/metadata/properties"/>
    <ds:schemaRef ds:uri="http://schemas.microsoft.com/office/infopath/2007/PartnerControls"/>
    <ds:schemaRef ds:uri="04e3fc18-1c54-424e-b7e6-02b36d9ec7b3"/>
    <ds:schemaRef ds:uri="1c2c1e0a-48f7-4589-a512-4df84bad9b9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VMWR_CorpTempRefresh_Light_07_22_MP</Template>
  <TotalTime>0</TotalTime>
  <Words>5099</Words>
  <Application>Microsoft Office PowerPoint</Application>
  <PresentationFormat>Personalizado</PresentationFormat>
  <Paragraphs>589</Paragraphs>
  <Slides>61</Slides>
  <Notes>52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2" baseType="lpstr">
      <vt:lpstr>VMware_white_16x9</vt:lpstr>
      <vt:lpstr>Bootcamp 2020</vt:lpstr>
      <vt:lpstr>Resources:</vt:lpstr>
      <vt:lpstr>Presentación de PowerPoint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Installation and Setup</vt:lpstr>
      <vt:lpstr>Cloud Provider Solutions</vt:lpstr>
      <vt:lpstr>Bitnami Kubernetes Sandbox</vt:lpstr>
      <vt:lpstr>Minikube</vt:lpstr>
      <vt:lpstr>Minikube</vt:lpstr>
      <vt:lpstr>Starting Your First K8s Application via the Dashboard</vt:lpstr>
      <vt:lpstr>Kubectl and the K8s API</vt:lpstr>
      <vt:lpstr>Using the K8s CLI</vt:lpstr>
      <vt:lpstr>Using the K8s CLI</vt:lpstr>
      <vt:lpstr>Using the K8s CLI</vt:lpstr>
      <vt:lpstr>Deploying your Apps on K8s</vt:lpstr>
      <vt:lpstr>Application Deployment</vt:lpstr>
      <vt:lpstr>Application Deployment</vt:lpstr>
      <vt:lpstr>Application Deployment</vt:lpstr>
      <vt:lpstr>Pets vs Cattle</vt:lpstr>
      <vt:lpstr>Basic Objects: Pod</vt:lpstr>
      <vt:lpstr>Why pods?</vt:lpstr>
      <vt:lpstr>Activity: multi-container or multiple pods</vt:lpstr>
      <vt:lpstr>Describing K8s objects</vt:lpstr>
      <vt:lpstr>Pods</vt:lpstr>
      <vt:lpstr>Labels</vt:lpstr>
      <vt:lpstr>Basic Objects: ReplicaSet</vt:lpstr>
      <vt:lpstr>Replicaset</vt:lpstr>
      <vt:lpstr>Basic Objects: Deployment</vt:lpstr>
      <vt:lpstr>Deployment</vt:lpstr>
      <vt:lpstr>Scaling and Rolling Update of Deployments </vt:lpstr>
      <vt:lpstr>Deployments Rollback</vt:lpstr>
      <vt:lpstr>Deployments Rollback</vt:lpstr>
      <vt:lpstr>Kubectl Tips and Tricks</vt:lpstr>
      <vt:lpstr>Hands on!</vt:lpstr>
      <vt:lpstr>Services</vt:lpstr>
      <vt:lpstr>Basic Objects: Services</vt:lpstr>
      <vt:lpstr>Services</vt:lpstr>
      <vt:lpstr>Services Types</vt:lpstr>
      <vt:lpstr>Basic Objects: Services</vt:lpstr>
      <vt:lpstr>Services</vt:lpstr>
      <vt:lpstr>DNS</vt:lpstr>
      <vt:lpstr>Hands on!</vt:lpstr>
      <vt:lpstr>Configuring your Apps on K8s</vt:lpstr>
      <vt:lpstr>Configuring your apps via env. vars</vt:lpstr>
      <vt:lpstr>Using secrets</vt:lpstr>
      <vt:lpstr>Namespaces</vt:lpstr>
      <vt:lpstr>Use Case: Canary Deployments</vt:lpstr>
      <vt:lpstr>Exercises</vt:lpstr>
      <vt:lpstr>Exercises</vt:lpstr>
      <vt:lpstr>More exercises</vt:lpstr>
      <vt:lpstr>Deliverables</vt:lpstr>
      <vt:lpstr>Deliverables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Bootcamp 2020</dc:title>
  <dc:creator/>
  <cp:lastModifiedBy/>
  <cp:revision>180</cp:revision>
  <dcterms:created xsi:type="dcterms:W3CDTF">2018-01-16T21:43:38Z</dcterms:created>
  <dcterms:modified xsi:type="dcterms:W3CDTF">2020-02-12T08:07:05Z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0x0101001F991D49BEFE3148A8AEFA4022020526</vt:lpwstr>
  </property>
</Properties>
</file>